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Montserrat"/>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906A72A-FE74-4720-A430-B67013F192E0}">
  <a:tblStyle styleId="{D906A72A-FE74-4720-A430-B67013F192E0}"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Montserrat-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5.xml"/><Relationship Id="rId33" Type="http://schemas.openxmlformats.org/officeDocument/2006/relationships/font" Target="fonts/Lato-bold.fntdata"/><Relationship Id="rId10" Type="http://schemas.openxmlformats.org/officeDocument/2006/relationships/slide" Target="slides/slide4.xml"/><Relationship Id="rId32" Type="http://schemas.openxmlformats.org/officeDocument/2006/relationships/font" Target="fonts/Lato-regular.fntdata"/><Relationship Id="rId13" Type="http://schemas.openxmlformats.org/officeDocument/2006/relationships/slide" Target="slides/slide7.xml"/><Relationship Id="rId35" Type="http://schemas.openxmlformats.org/officeDocument/2006/relationships/font" Target="fonts/Lato-boldItalic.fntdata"/><Relationship Id="rId12" Type="http://schemas.openxmlformats.org/officeDocument/2006/relationships/slide" Target="slides/slide6.xml"/><Relationship Id="rId34" Type="http://schemas.openxmlformats.org/officeDocument/2006/relationships/font" Target="fonts/Lat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15.jpg>
</file>

<file path=ppt/media/image16.jpg>
</file>

<file path=ppt/media/image17.png>
</file>

<file path=ppt/media/image18.jpg>
</file>

<file path=ppt/media/image19.pn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405d2fe2b5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405d2fe2b5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405d2fe2b5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405d2fe2b5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405d2fe2b5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405d2fe2b5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405d2fe2b5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405d2fe2b5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405d2fe2b5_5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405d2fe2b5_5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405d2fe2b5_5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405d2fe2b5_5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405d2fe2b5_0_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405d2fe2b5_0_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405d2fe2b5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405d2fe2b5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405d2fe2b5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405d2fe2b5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405d2fe2b5_0_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405d2fe2b5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405d2fe2b5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405d2fe2b5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405d2fe2b5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405d2fe2b5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405d2fe2b5_5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405d2fe2b5_5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405d2fe2b5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405d2fe2b5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405d2fe2b5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405d2fe2b5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405d2fe2b5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405d2fe2b5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405d2fe2b5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405d2fe2b5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405d2fe2b5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405d2fe2b5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405d2fe2b5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405d2fe2b5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405d2fe2b5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405d2fe2b5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11.png"/><Relationship Id="rId5"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6.jpg"/><Relationship Id="rId4" Type="http://schemas.openxmlformats.org/officeDocument/2006/relationships/image" Target="../media/image24.jpg"/><Relationship Id="rId5" Type="http://schemas.openxmlformats.org/officeDocument/2006/relationships/image" Target="../media/image25.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5.jpg"/><Relationship Id="rId4" Type="http://schemas.openxmlformats.org/officeDocument/2006/relationships/image" Target="../media/image16.jpg"/><Relationship Id="rId5" Type="http://schemas.openxmlformats.org/officeDocument/2006/relationships/image" Target="../media/image18.jpg"/><Relationship Id="rId6" Type="http://schemas.openxmlformats.org/officeDocument/2006/relationships/image" Target="../media/image2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2.png"/><Relationship Id="rId6"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460950" y="1300800"/>
            <a:ext cx="50175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HealthSearch:</a:t>
            </a:r>
            <a:endParaRPr sz="4800"/>
          </a:p>
          <a:p>
            <a:pPr indent="0" lvl="0" marL="0" rtl="0" algn="ctr">
              <a:spcBef>
                <a:spcPts val="0"/>
              </a:spcBef>
              <a:spcAft>
                <a:spcPts val="0"/>
              </a:spcAft>
              <a:buNone/>
            </a:pPr>
            <a:r>
              <a:rPr lang="en" sz="2000"/>
              <a:t>A Desktop App for Ranking Hospitals</a:t>
            </a:r>
            <a:endParaRPr sz="2000"/>
          </a:p>
        </p:txBody>
      </p:sp>
      <p:sp>
        <p:nvSpPr>
          <p:cNvPr id="135" name="Google Shape;135;p13"/>
          <p:cNvSpPr txBox="1"/>
          <p:nvPr>
            <p:ph idx="1" type="subTitle"/>
          </p:nvPr>
        </p:nvSpPr>
        <p:spPr>
          <a:xfrm>
            <a:off x="5553725" y="2727300"/>
            <a:ext cx="2751600" cy="9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A Model by Team USA</a:t>
            </a:r>
            <a:endParaRPr sz="1500"/>
          </a:p>
          <a:p>
            <a:pPr indent="0" lvl="0" marL="0" rtl="0" algn="ctr">
              <a:spcBef>
                <a:spcPts val="0"/>
              </a:spcBef>
              <a:spcAft>
                <a:spcPts val="0"/>
              </a:spcAft>
              <a:buNone/>
            </a:pPr>
            <a:r>
              <a:rPr i="1" lang="en" sz="1500"/>
              <a:t>Henry Williams, Miranda Luiz, Noah Crooks, Noah Roger</a:t>
            </a:r>
            <a:endParaRPr i="1"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Personalization to User</a:t>
            </a:r>
            <a:endParaRPr/>
          </a:p>
        </p:txBody>
      </p:sp>
      <p:pic>
        <p:nvPicPr>
          <p:cNvPr id="216" name="Google Shape;216;p22"/>
          <p:cNvPicPr preferRelativeResize="0"/>
          <p:nvPr/>
        </p:nvPicPr>
        <p:blipFill rotWithShape="1">
          <a:blip r:embed="rId3">
            <a:alphaModFix/>
          </a:blip>
          <a:srcRect b="54479" l="30265" r="42769" t="14337"/>
          <a:stretch/>
        </p:blipFill>
        <p:spPr>
          <a:xfrm>
            <a:off x="5336825" y="469950"/>
            <a:ext cx="3453425" cy="2994975"/>
          </a:xfrm>
          <a:prstGeom prst="rect">
            <a:avLst/>
          </a:prstGeom>
          <a:noFill/>
          <a:ln>
            <a:noFill/>
          </a:ln>
        </p:spPr>
      </p:pic>
      <p:grpSp>
        <p:nvGrpSpPr>
          <p:cNvPr id="217" name="Google Shape;217;p22"/>
          <p:cNvGrpSpPr/>
          <p:nvPr/>
        </p:nvGrpSpPr>
        <p:grpSpPr>
          <a:xfrm>
            <a:off x="268611" y="2090013"/>
            <a:ext cx="4710737" cy="832001"/>
            <a:chOff x="1297500" y="1217775"/>
            <a:chExt cx="4294200" cy="790500"/>
          </a:xfrm>
        </p:grpSpPr>
        <p:sp>
          <p:nvSpPr>
            <p:cNvPr id="218" name="Google Shape;218;p22"/>
            <p:cNvSpPr/>
            <p:nvPr/>
          </p:nvSpPr>
          <p:spPr>
            <a:xfrm>
              <a:off x="1297500" y="1217775"/>
              <a:ext cx="4294200" cy="790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9" name="Google Shape;219;p22"/>
            <p:cNvPicPr preferRelativeResize="0"/>
            <p:nvPr/>
          </p:nvPicPr>
          <p:blipFill>
            <a:blip r:embed="rId4">
              <a:alphaModFix/>
            </a:blip>
            <a:stretch>
              <a:fillRect/>
            </a:stretch>
          </p:blipFill>
          <p:spPr>
            <a:xfrm>
              <a:off x="1512200" y="1413524"/>
              <a:ext cx="3873359" cy="402058"/>
            </a:xfrm>
            <a:prstGeom prst="rect">
              <a:avLst/>
            </a:prstGeom>
            <a:noFill/>
            <a:ln>
              <a:noFill/>
            </a:ln>
          </p:spPr>
        </p:pic>
      </p:grpSp>
      <p:grpSp>
        <p:nvGrpSpPr>
          <p:cNvPr id="220" name="Google Shape;220;p22"/>
          <p:cNvGrpSpPr/>
          <p:nvPr/>
        </p:nvGrpSpPr>
        <p:grpSpPr>
          <a:xfrm>
            <a:off x="146594" y="3685792"/>
            <a:ext cx="8846124" cy="1305284"/>
            <a:chOff x="3454363" y="4232579"/>
            <a:chExt cx="5506800" cy="679800"/>
          </a:xfrm>
        </p:grpSpPr>
        <p:sp>
          <p:nvSpPr>
            <p:cNvPr id="221" name="Google Shape;221;p22"/>
            <p:cNvSpPr/>
            <p:nvPr/>
          </p:nvSpPr>
          <p:spPr>
            <a:xfrm>
              <a:off x="3454363" y="4232579"/>
              <a:ext cx="5506800" cy="67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2" name="Google Shape;222;p22"/>
            <p:cNvPicPr preferRelativeResize="0"/>
            <p:nvPr/>
          </p:nvPicPr>
          <p:blipFill>
            <a:blip r:embed="rId5">
              <a:alphaModFix/>
            </a:blip>
            <a:stretch>
              <a:fillRect/>
            </a:stretch>
          </p:blipFill>
          <p:spPr>
            <a:xfrm>
              <a:off x="3621900" y="4373879"/>
              <a:ext cx="5305974" cy="453975"/>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HealthSearch Program</a:t>
            </a:r>
            <a:endParaRPr/>
          </a:p>
        </p:txBody>
      </p:sp>
      <p:pic>
        <p:nvPicPr>
          <p:cNvPr id="228" name="Google Shape;228;p23"/>
          <p:cNvPicPr preferRelativeResize="0"/>
          <p:nvPr/>
        </p:nvPicPr>
        <p:blipFill rotWithShape="1">
          <a:blip r:embed="rId3">
            <a:alphaModFix/>
          </a:blip>
          <a:srcRect b="52054" l="0" r="7544" t="0"/>
          <a:stretch/>
        </p:blipFill>
        <p:spPr>
          <a:xfrm>
            <a:off x="89350" y="1534875"/>
            <a:ext cx="8915926" cy="34675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Problems and Value Standardization</a:t>
            </a:r>
            <a:endParaRPr/>
          </a:p>
        </p:txBody>
      </p:sp>
      <p:sp>
        <p:nvSpPr>
          <p:cNvPr id="234" name="Google Shape;234;p24"/>
          <p:cNvSpPr txBox="1"/>
          <p:nvPr>
            <p:ph idx="1" type="body"/>
          </p:nvPr>
        </p:nvSpPr>
        <p:spPr>
          <a:xfrm>
            <a:off x="1297500" y="1182225"/>
            <a:ext cx="7038900" cy="291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When dealing with real data, different metrics (e.g. mortality rates and customer </a:t>
            </a:r>
            <a:r>
              <a:rPr lang="en" sz="1400"/>
              <a:t>satisfaction</a:t>
            </a:r>
            <a:r>
              <a:rPr lang="en" sz="1400"/>
              <a:t> scores) have different ranges and values</a:t>
            </a:r>
            <a:endParaRPr sz="1400"/>
          </a:p>
          <a:p>
            <a:pPr indent="-317500" lvl="1" marL="914400" rtl="0" algn="l">
              <a:spcBef>
                <a:spcPts val="0"/>
              </a:spcBef>
              <a:spcAft>
                <a:spcPts val="0"/>
              </a:spcAft>
              <a:buSzPts val="1400"/>
              <a:buChar char="○"/>
            </a:pPr>
            <a:r>
              <a:rPr lang="en" sz="1400"/>
              <a:t>For some </a:t>
            </a:r>
            <a:r>
              <a:rPr b="1" lang="en" sz="1400"/>
              <a:t>higher = better</a:t>
            </a:r>
            <a:r>
              <a:rPr lang="en" sz="1400"/>
              <a:t>, others </a:t>
            </a:r>
            <a:r>
              <a:rPr b="1" lang="en" sz="1400"/>
              <a:t>lower = better</a:t>
            </a:r>
            <a:endParaRPr b="1" sz="1400"/>
          </a:p>
          <a:p>
            <a:pPr indent="-317500" lvl="0" marL="457200" rtl="0" algn="l">
              <a:spcBef>
                <a:spcPts val="0"/>
              </a:spcBef>
              <a:spcAft>
                <a:spcPts val="0"/>
              </a:spcAft>
              <a:buSzPts val="1400"/>
              <a:buChar char="●"/>
            </a:pPr>
            <a:r>
              <a:rPr lang="en" sz="1400"/>
              <a:t>To put them all in the same format, we can look at the mean and standard deviation of each value. </a:t>
            </a:r>
            <a:endParaRPr sz="1400"/>
          </a:p>
          <a:p>
            <a:pPr indent="-317500" lvl="0" marL="457200" rtl="0" algn="l">
              <a:spcBef>
                <a:spcPts val="0"/>
              </a:spcBef>
              <a:spcAft>
                <a:spcPts val="0"/>
              </a:spcAft>
              <a:buSzPts val="1400"/>
              <a:buChar char="●"/>
            </a:pPr>
            <a:r>
              <a:rPr lang="en" sz="1400"/>
              <a:t>These dimensionless quantities are known as z-scores, defined as the number of standard deviations above or below the population mean a value is.</a:t>
            </a:r>
            <a:endParaRPr sz="1400"/>
          </a:p>
        </p:txBody>
      </p:sp>
      <p:sp>
        <p:nvSpPr>
          <p:cNvPr id="235" name="Google Shape;235;p24"/>
          <p:cNvSpPr/>
          <p:nvPr/>
        </p:nvSpPr>
        <p:spPr>
          <a:xfrm>
            <a:off x="2317200" y="3313325"/>
            <a:ext cx="4509600" cy="1380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6" name="Google Shape;236;p24"/>
          <p:cNvPicPr preferRelativeResize="0"/>
          <p:nvPr/>
        </p:nvPicPr>
        <p:blipFill>
          <a:blip r:embed="rId3">
            <a:alphaModFix/>
          </a:blip>
          <a:stretch>
            <a:fillRect/>
          </a:stretch>
        </p:blipFill>
        <p:spPr>
          <a:xfrm>
            <a:off x="2979217" y="3705595"/>
            <a:ext cx="3185825" cy="60930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METRIC: Holistic Hospital Quality Score</a:t>
            </a:r>
            <a:endParaRPr/>
          </a:p>
        </p:txBody>
      </p:sp>
      <p:sp>
        <p:nvSpPr>
          <p:cNvPr id="242" name="Google Shape;242;p25"/>
          <p:cNvSpPr txBox="1"/>
          <p:nvPr>
            <p:ph idx="1" type="body"/>
          </p:nvPr>
        </p:nvSpPr>
        <p:spPr>
          <a:xfrm>
            <a:off x="1297500" y="1423750"/>
            <a:ext cx="7038900" cy="164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Once we have calculated the latent variable for each group of measures, and determined a weight based on user input, we calculate a find hospital quality score given as S</a:t>
            </a:r>
            <a:r>
              <a:rPr baseline="-25000" lang="en" sz="1500"/>
              <a:t>h</a:t>
            </a:r>
            <a:r>
              <a:rPr lang="en" sz="1500"/>
              <a:t>.</a:t>
            </a:r>
            <a:endParaRPr sz="1500"/>
          </a:p>
          <a:p>
            <a:pPr indent="0" lvl="0" marL="0" rtl="0" algn="l">
              <a:spcBef>
                <a:spcPts val="1600"/>
              </a:spcBef>
              <a:spcAft>
                <a:spcPts val="1600"/>
              </a:spcAft>
              <a:buNone/>
            </a:pPr>
            <a:r>
              <a:rPr lang="en" sz="1500"/>
              <a:t>We also take all the scores and </a:t>
            </a:r>
            <a:r>
              <a:rPr lang="en" sz="1500"/>
              <a:t>resize</a:t>
            </a:r>
            <a:r>
              <a:rPr lang="en" sz="1500"/>
              <a:t> them to form a distribution between 0 and 10 with the average score at 5.</a:t>
            </a:r>
            <a:endParaRPr sz="1500"/>
          </a:p>
        </p:txBody>
      </p:sp>
      <p:sp>
        <p:nvSpPr>
          <p:cNvPr id="243" name="Google Shape;243;p25"/>
          <p:cNvSpPr/>
          <p:nvPr/>
        </p:nvSpPr>
        <p:spPr>
          <a:xfrm>
            <a:off x="4288400" y="3548875"/>
            <a:ext cx="4366800" cy="1147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5"/>
          <p:cNvSpPr/>
          <p:nvPr/>
        </p:nvSpPr>
        <p:spPr>
          <a:xfrm>
            <a:off x="658850" y="3477775"/>
            <a:ext cx="2970600" cy="1289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5" name="Google Shape;245;p25"/>
          <p:cNvPicPr preferRelativeResize="0"/>
          <p:nvPr/>
        </p:nvPicPr>
        <p:blipFill>
          <a:blip r:embed="rId3">
            <a:alphaModFix/>
          </a:blip>
          <a:stretch>
            <a:fillRect/>
          </a:stretch>
        </p:blipFill>
        <p:spPr>
          <a:xfrm>
            <a:off x="4592990" y="3708338"/>
            <a:ext cx="3756932" cy="806359"/>
          </a:xfrm>
          <a:prstGeom prst="rect">
            <a:avLst/>
          </a:prstGeom>
          <a:noFill/>
          <a:ln>
            <a:noFill/>
          </a:ln>
        </p:spPr>
      </p:pic>
      <p:pic>
        <p:nvPicPr>
          <p:cNvPr id="246" name="Google Shape;246;p25"/>
          <p:cNvPicPr preferRelativeResize="0"/>
          <p:nvPr/>
        </p:nvPicPr>
        <p:blipFill>
          <a:blip r:embed="rId4">
            <a:alphaModFix/>
          </a:blip>
          <a:stretch>
            <a:fillRect/>
          </a:stretch>
        </p:blipFill>
        <p:spPr>
          <a:xfrm>
            <a:off x="1255235" y="3639111"/>
            <a:ext cx="1777909" cy="101407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Outputs of HealthSearch with User Input</a:t>
            </a:r>
            <a:endParaRPr/>
          </a:p>
        </p:txBody>
      </p:sp>
      <p:graphicFrame>
        <p:nvGraphicFramePr>
          <p:cNvPr id="252" name="Google Shape;252;p26"/>
          <p:cNvGraphicFramePr/>
          <p:nvPr/>
        </p:nvGraphicFramePr>
        <p:xfrm>
          <a:off x="1435050" y="1095400"/>
          <a:ext cx="3000000" cy="3000000"/>
        </p:xfrm>
        <a:graphic>
          <a:graphicData uri="http://schemas.openxmlformats.org/drawingml/2006/table">
            <a:tbl>
              <a:tblPr>
                <a:noFill/>
                <a:tableStyleId>{D906A72A-FE74-4720-A430-B67013F192E0}</a:tableStyleId>
              </a:tblPr>
              <a:tblGrid>
                <a:gridCol w="2063300"/>
                <a:gridCol w="805500"/>
                <a:gridCol w="1286475"/>
                <a:gridCol w="1147075"/>
                <a:gridCol w="971550"/>
              </a:tblGrid>
              <a:tr h="88900">
                <a:tc>
                  <a:txBody>
                    <a:bodyPr>
                      <a:noAutofit/>
                    </a:bodyPr>
                    <a:lstStyle/>
                    <a:p>
                      <a:pPr indent="0" lvl="0" marL="0" rtl="0" algn="l">
                        <a:spcBef>
                          <a:spcPts val="0"/>
                        </a:spcBef>
                        <a:spcAft>
                          <a:spcPts val="0"/>
                        </a:spcAft>
                        <a:buNone/>
                      </a:pPr>
                      <a:r>
                        <a:t/>
                      </a:r>
                      <a:endParaRPr b="1"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sz="1000">
                          <a:solidFill>
                            <a:srgbClr val="FFFFFF"/>
                          </a:solidFill>
                          <a:latin typeface="Times New Roman"/>
                          <a:ea typeface="Times New Roman"/>
                          <a:cs typeface="Times New Roman"/>
                          <a:sym typeface="Times New Roman"/>
                        </a:rPr>
                        <a:t>Initial Score</a:t>
                      </a:r>
                      <a:endParaRPr b="1"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sz="1000">
                          <a:solidFill>
                            <a:srgbClr val="FFFFFF"/>
                          </a:solidFill>
                          <a:latin typeface="Times New Roman"/>
                          <a:ea typeface="Times New Roman"/>
                          <a:cs typeface="Times New Roman"/>
                          <a:sym typeface="Times New Roman"/>
                        </a:rPr>
                        <a:t>Prioritized S+E score</a:t>
                      </a:r>
                      <a:endParaRPr b="1"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sz="1000">
                          <a:solidFill>
                            <a:srgbClr val="FFFFFF"/>
                          </a:solidFill>
                          <a:latin typeface="Times New Roman"/>
                          <a:ea typeface="Times New Roman"/>
                          <a:cs typeface="Times New Roman"/>
                          <a:sym typeface="Times New Roman"/>
                        </a:rPr>
                        <a:t>Prioritized q score</a:t>
                      </a:r>
                      <a:endParaRPr b="1"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sz="1000">
                          <a:solidFill>
                            <a:srgbClr val="FFFFFF"/>
                          </a:solidFill>
                          <a:latin typeface="Times New Roman"/>
                          <a:ea typeface="Times New Roman"/>
                          <a:cs typeface="Times New Roman"/>
                          <a:sym typeface="Times New Roman"/>
                        </a:rPr>
                        <a:t>Distance (mi)</a:t>
                      </a:r>
                      <a:endParaRPr b="1"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2700">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Advocate Good Samaritan Hospital</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6.1</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6.0</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7.6</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9.8</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2700">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Central Dupage Hospital</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5.7</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5.9</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7.0</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1.9</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2700">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Elmhurst Memorial Hospital</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5.6</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5.6</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7.0</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11.1</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2700">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Edward Hospital </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5.3</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5.4</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6.9</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9.3</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39700">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Adventist Glenoaks</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3.8</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4.3</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5.0</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8.7</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graphicFrame>
        <p:nvGraphicFramePr>
          <p:cNvPr id="253" name="Google Shape;253;p26"/>
          <p:cNvGraphicFramePr/>
          <p:nvPr/>
        </p:nvGraphicFramePr>
        <p:xfrm>
          <a:off x="1439338" y="3075200"/>
          <a:ext cx="3000000" cy="3000000"/>
        </p:xfrm>
        <a:graphic>
          <a:graphicData uri="http://schemas.openxmlformats.org/drawingml/2006/table">
            <a:tbl>
              <a:tblPr>
                <a:noFill/>
                <a:tableStyleId>{D906A72A-FE74-4720-A430-B67013F192E0}</a:tableStyleId>
              </a:tblPr>
              <a:tblGrid>
                <a:gridCol w="2059000"/>
                <a:gridCol w="805500"/>
                <a:gridCol w="1286475"/>
                <a:gridCol w="1147075"/>
                <a:gridCol w="967275"/>
              </a:tblGrid>
              <a:tr h="12700">
                <a:tc>
                  <a:txBody>
                    <a:bodyPr>
                      <a:noAutofit/>
                    </a:bodyPr>
                    <a:lstStyle/>
                    <a:p>
                      <a:pPr indent="0" lvl="0" marL="0" rtl="0" algn="l">
                        <a:spcBef>
                          <a:spcPts val="0"/>
                        </a:spcBef>
                        <a:spcAft>
                          <a:spcPts val="0"/>
                        </a:spcAft>
                        <a:buNone/>
                      </a:pPr>
                      <a:r>
                        <a:t/>
                      </a:r>
                      <a:endParaRPr b="1"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sz="1000">
                          <a:solidFill>
                            <a:srgbClr val="FFFFFF"/>
                          </a:solidFill>
                          <a:latin typeface="Times New Roman"/>
                          <a:ea typeface="Times New Roman"/>
                          <a:cs typeface="Times New Roman"/>
                          <a:sym typeface="Times New Roman"/>
                        </a:rPr>
                        <a:t>Initial Score</a:t>
                      </a:r>
                      <a:endParaRPr b="1"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sz="1000">
                          <a:solidFill>
                            <a:srgbClr val="FFFFFF"/>
                          </a:solidFill>
                          <a:latin typeface="Times New Roman"/>
                          <a:ea typeface="Times New Roman"/>
                          <a:cs typeface="Times New Roman"/>
                          <a:sym typeface="Times New Roman"/>
                        </a:rPr>
                        <a:t>Prioritized S+E score</a:t>
                      </a:r>
                      <a:endParaRPr b="1"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sz="1000">
                          <a:solidFill>
                            <a:srgbClr val="FFFFFF"/>
                          </a:solidFill>
                          <a:latin typeface="Times New Roman"/>
                          <a:ea typeface="Times New Roman"/>
                          <a:cs typeface="Times New Roman"/>
                          <a:sym typeface="Times New Roman"/>
                        </a:rPr>
                        <a:t>Prioritized q score</a:t>
                      </a:r>
                      <a:endParaRPr b="1"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sz="1000">
                          <a:solidFill>
                            <a:srgbClr val="FFFFFF"/>
                          </a:solidFill>
                          <a:latin typeface="Times New Roman"/>
                          <a:ea typeface="Times New Roman"/>
                          <a:cs typeface="Times New Roman"/>
                          <a:sym typeface="Times New Roman"/>
                        </a:rPr>
                        <a:t>Distance (mi)</a:t>
                      </a:r>
                      <a:endParaRPr b="1"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2700">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Rochelle Community Hospital</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6.8</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7.3</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7.0</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56.5</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2700">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Northwestern Memorial Hospital</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6.6</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6.3</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8.5</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31.8</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2700">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Delnor Community Hospital</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6.5</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6.3</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8.2</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11.5</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2700">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Midwestern Regional Medical Center</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6.4</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7.2</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6.6</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67.5</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2700">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Silver Cross Hospital</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6.1</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6.3</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6.6</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solidFill>
                            <a:srgbClr val="FFFFFF"/>
                          </a:solidFill>
                          <a:latin typeface="Times New Roman"/>
                          <a:ea typeface="Times New Roman"/>
                          <a:cs typeface="Times New Roman"/>
                          <a:sym typeface="Times New Roman"/>
                        </a:rPr>
                        <a:t>31.3</a:t>
                      </a:r>
                      <a:endParaRPr sz="1000">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Applications and Extensions of HealthSearch</a:t>
            </a:r>
            <a:endParaRPr/>
          </a:p>
        </p:txBody>
      </p:sp>
      <p:graphicFrame>
        <p:nvGraphicFramePr>
          <p:cNvPr id="259" name="Google Shape;259;p27"/>
          <p:cNvGraphicFramePr/>
          <p:nvPr/>
        </p:nvGraphicFramePr>
        <p:xfrm>
          <a:off x="142225" y="1476575"/>
          <a:ext cx="3000000" cy="3000000"/>
        </p:xfrm>
        <a:graphic>
          <a:graphicData uri="http://schemas.openxmlformats.org/drawingml/2006/table">
            <a:tbl>
              <a:tblPr>
                <a:noFill/>
                <a:tableStyleId>{D906A72A-FE74-4720-A430-B67013F192E0}</a:tableStyleId>
              </a:tblPr>
              <a:tblGrid>
                <a:gridCol w="905025"/>
                <a:gridCol w="727350"/>
                <a:gridCol w="899900"/>
                <a:gridCol w="724850"/>
                <a:gridCol w="535125"/>
                <a:gridCol w="1205500"/>
              </a:tblGrid>
              <a:tr h="716750">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Hospital</a:t>
                      </a:r>
                      <a:endParaRPr b="1">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Quality Score </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Facebook score</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Google score </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Yelp score </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Miscellaneous</a:t>
                      </a:r>
                      <a:endParaRPr b="1">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995150">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Park Place Surgical Hospital</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10</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9.6</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9.6</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10</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A+ (Better Business Bureau)</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719175">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Mayo Clinic Hospital</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8.1</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8.6</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n/a</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9</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7.2 (Consumer Affairs)</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995150">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New England Baptist Hospital</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8.2</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9.6</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8.8</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8</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7.4 (Glassdoor)</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pic>
        <p:nvPicPr>
          <p:cNvPr id="260" name="Google Shape;260;p27"/>
          <p:cNvPicPr preferRelativeResize="0"/>
          <p:nvPr/>
        </p:nvPicPr>
        <p:blipFill rotWithShape="1">
          <a:blip r:embed="rId3">
            <a:alphaModFix/>
          </a:blip>
          <a:srcRect b="8408" l="11055" r="0" t="10580"/>
          <a:stretch/>
        </p:blipFill>
        <p:spPr>
          <a:xfrm>
            <a:off x="5323100" y="1839125"/>
            <a:ext cx="3720875" cy="2590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Comparison of Hospital Ranking Systems</a:t>
            </a:r>
            <a:endParaRPr/>
          </a:p>
        </p:txBody>
      </p:sp>
      <p:pic>
        <p:nvPicPr>
          <p:cNvPr id="266" name="Google Shape;266;p28"/>
          <p:cNvPicPr preferRelativeResize="0"/>
          <p:nvPr/>
        </p:nvPicPr>
        <p:blipFill>
          <a:blip r:embed="rId3">
            <a:alphaModFix/>
          </a:blip>
          <a:stretch>
            <a:fillRect/>
          </a:stretch>
        </p:blipFill>
        <p:spPr>
          <a:xfrm>
            <a:off x="597663" y="1567250"/>
            <a:ext cx="7948675" cy="32375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Strengths</a:t>
            </a:r>
            <a:endParaRPr/>
          </a:p>
        </p:txBody>
      </p:sp>
      <p:sp>
        <p:nvSpPr>
          <p:cNvPr id="272" name="Google Shape;272;p29"/>
          <p:cNvSpPr txBox="1"/>
          <p:nvPr>
            <p:ph idx="1" type="body"/>
          </p:nvPr>
        </p:nvSpPr>
        <p:spPr>
          <a:xfrm>
            <a:off x="1297500" y="1491350"/>
            <a:ext cx="7038900" cy="3169500"/>
          </a:xfrm>
          <a:prstGeom prst="rect">
            <a:avLst/>
          </a:prstGeom>
        </p:spPr>
        <p:txBody>
          <a:bodyPr anchorCtr="0" anchor="t" bIns="91425" lIns="91425" spcFirstLastPara="1" rIns="91425" wrap="square" tIns="91425">
            <a:noAutofit/>
          </a:bodyPr>
          <a:lstStyle/>
          <a:p>
            <a:pPr indent="-323850" lvl="0" marL="457200" rtl="0" algn="l">
              <a:lnSpc>
                <a:spcPct val="200000"/>
              </a:lnSpc>
              <a:spcBef>
                <a:spcPts val="0"/>
              </a:spcBef>
              <a:spcAft>
                <a:spcPts val="0"/>
              </a:spcAft>
              <a:buClr>
                <a:srgbClr val="FFFFFF"/>
              </a:buClr>
              <a:buSzPts val="1500"/>
              <a:buChar char="●"/>
            </a:pPr>
            <a:r>
              <a:rPr b="1" lang="en" sz="1500" u="sng">
                <a:solidFill>
                  <a:srgbClr val="FFFFFF"/>
                </a:solidFill>
              </a:rPr>
              <a:t>Latent Variable Modeling</a:t>
            </a:r>
            <a:endParaRPr b="1" sz="1500" u="sng">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 sz="1500" u="sng">
                <a:solidFill>
                  <a:srgbClr val="FFFFFF"/>
                </a:solidFill>
              </a:rPr>
              <a:t>Our weights are derived from multiple authoritative sources.</a:t>
            </a:r>
            <a:endParaRPr b="1" sz="1500" u="sng">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 sz="1500" u="sng">
                <a:solidFill>
                  <a:srgbClr val="FFFFFF"/>
                </a:solidFill>
              </a:rPr>
              <a:t>Our holistic model utilizes over 50 diverse measures of hospital quality.</a:t>
            </a:r>
            <a:endParaRPr b="1" sz="1500" u="sng">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 sz="1500" u="sng">
                <a:solidFill>
                  <a:srgbClr val="FFFFFF"/>
                </a:solidFill>
              </a:rPr>
              <a:t>Our model modifies the weight metric based on user input. </a:t>
            </a:r>
            <a:endParaRPr b="1" sz="1500" u="sng">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 sz="1500" u="sng">
                <a:solidFill>
                  <a:srgbClr val="FFFFFF"/>
                </a:solidFill>
              </a:rPr>
              <a:t>Our model replaces unknown measure data with the national mean. </a:t>
            </a:r>
            <a:endParaRPr b="1" sz="1500" u="sng">
              <a:solidFill>
                <a:srgbClr val="FFFFFF"/>
              </a:solidFill>
            </a:endParaRPr>
          </a:p>
          <a:p>
            <a:pPr indent="-323850" lvl="0" marL="457200" rtl="0" algn="l">
              <a:lnSpc>
                <a:spcPct val="200000"/>
              </a:lnSpc>
              <a:spcBef>
                <a:spcPts val="0"/>
              </a:spcBef>
              <a:spcAft>
                <a:spcPts val="0"/>
              </a:spcAft>
              <a:buClr>
                <a:srgbClr val="FFFFFF"/>
              </a:buClr>
              <a:buSzPts val="1500"/>
              <a:buChar char="●"/>
            </a:pPr>
            <a:r>
              <a:rPr b="1" lang="en" sz="1500" u="sng">
                <a:solidFill>
                  <a:srgbClr val="FFFFFF"/>
                </a:solidFill>
              </a:rPr>
              <a:t>Our model avoids expert bias. </a:t>
            </a:r>
            <a:endParaRPr b="1" sz="1500" u="sng">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Weaknesses</a:t>
            </a:r>
            <a:endParaRPr/>
          </a:p>
        </p:txBody>
      </p:sp>
      <p:sp>
        <p:nvSpPr>
          <p:cNvPr id="278" name="Google Shape;278;p3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Clr>
                <a:srgbClr val="FFFFFF"/>
              </a:buClr>
              <a:buSzPts val="1300"/>
              <a:buChar char="●"/>
            </a:pPr>
            <a:r>
              <a:rPr b="1" lang="en" u="sng">
                <a:solidFill>
                  <a:srgbClr val="FFFFFF"/>
                </a:solidFill>
              </a:rPr>
              <a:t>Our model is probabilistic.</a:t>
            </a:r>
            <a:r>
              <a:rPr lang="en">
                <a:solidFill>
                  <a:srgbClr val="FFFFFF"/>
                </a:solidFill>
              </a:rPr>
              <a:t> </a:t>
            </a:r>
            <a:endParaRPr>
              <a:solidFill>
                <a:srgbClr val="FFFFFF"/>
              </a:solidFill>
            </a:endParaRPr>
          </a:p>
          <a:p>
            <a:pPr indent="0" lvl="0" marL="457200" rtl="0" algn="l">
              <a:lnSpc>
                <a:spcPct val="100000"/>
              </a:lnSpc>
              <a:spcBef>
                <a:spcPts val="0"/>
              </a:spcBef>
              <a:spcAft>
                <a:spcPts val="0"/>
              </a:spcAft>
              <a:buNone/>
            </a:pPr>
            <a:r>
              <a:t/>
            </a:r>
            <a:endParaRPr>
              <a:solidFill>
                <a:srgbClr val="FFFFFF"/>
              </a:solidFill>
            </a:endParaRPr>
          </a:p>
          <a:p>
            <a:pPr indent="-311150" lvl="0" marL="457200" rtl="0" algn="l">
              <a:lnSpc>
                <a:spcPct val="100000"/>
              </a:lnSpc>
              <a:spcBef>
                <a:spcPts val="0"/>
              </a:spcBef>
              <a:spcAft>
                <a:spcPts val="0"/>
              </a:spcAft>
              <a:buClr>
                <a:srgbClr val="FFFFFF"/>
              </a:buClr>
              <a:buSzPts val="1300"/>
              <a:buChar char="●"/>
            </a:pPr>
            <a:r>
              <a:rPr b="1" lang="en" u="sng">
                <a:solidFill>
                  <a:srgbClr val="FFFFFF"/>
                </a:solidFill>
              </a:rPr>
              <a:t>Symptom severity is not directly correlated to outcome.</a:t>
            </a:r>
            <a:r>
              <a:rPr lang="en">
                <a:solidFill>
                  <a:srgbClr val="FFFFFF"/>
                </a:solidFill>
              </a:rPr>
              <a:t> </a:t>
            </a:r>
            <a:endParaRPr>
              <a:solidFill>
                <a:srgbClr val="FFFFFF"/>
              </a:solidFill>
            </a:endParaRPr>
          </a:p>
          <a:p>
            <a:pPr indent="0" lvl="0" marL="457200" rtl="0" algn="l">
              <a:lnSpc>
                <a:spcPct val="100000"/>
              </a:lnSpc>
              <a:spcBef>
                <a:spcPts val="0"/>
              </a:spcBef>
              <a:spcAft>
                <a:spcPts val="0"/>
              </a:spcAft>
              <a:buNone/>
            </a:pPr>
            <a:r>
              <a:t/>
            </a:r>
            <a:endParaRPr>
              <a:solidFill>
                <a:srgbClr val="FFFFFF"/>
              </a:solidFill>
            </a:endParaRPr>
          </a:p>
          <a:p>
            <a:pPr indent="-311150" lvl="0" marL="457200" rtl="0" algn="l">
              <a:lnSpc>
                <a:spcPct val="100000"/>
              </a:lnSpc>
              <a:spcBef>
                <a:spcPts val="0"/>
              </a:spcBef>
              <a:spcAft>
                <a:spcPts val="0"/>
              </a:spcAft>
              <a:buClr>
                <a:srgbClr val="FFFFFF"/>
              </a:buClr>
              <a:buSzPts val="1300"/>
              <a:buChar char="●"/>
            </a:pPr>
            <a:r>
              <a:rPr b="1" lang="en" u="sng">
                <a:solidFill>
                  <a:srgbClr val="FFFFFF"/>
                </a:solidFill>
              </a:rPr>
              <a:t>Our weights can not be 100% accurate.</a:t>
            </a:r>
            <a:r>
              <a:rPr lang="en">
                <a:solidFill>
                  <a:srgbClr val="FFFFFF"/>
                </a:solidFill>
              </a:rPr>
              <a:t> </a:t>
            </a:r>
            <a:endParaRPr>
              <a:solidFill>
                <a:srgbClr val="FFFFFF"/>
              </a:solidFill>
            </a:endParaRPr>
          </a:p>
          <a:p>
            <a:pPr indent="0" lvl="0" marL="457200" rtl="0" algn="l">
              <a:lnSpc>
                <a:spcPct val="100000"/>
              </a:lnSpc>
              <a:spcBef>
                <a:spcPts val="0"/>
              </a:spcBef>
              <a:spcAft>
                <a:spcPts val="0"/>
              </a:spcAft>
              <a:buNone/>
            </a:pPr>
            <a:r>
              <a:t/>
            </a:r>
            <a:endParaRPr>
              <a:solidFill>
                <a:srgbClr val="FFFFFF"/>
              </a:solidFill>
            </a:endParaRPr>
          </a:p>
          <a:p>
            <a:pPr indent="-311150" lvl="0" marL="457200" rtl="0" algn="l">
              <a:lnSpc>
                <a:spcPct val="100000"/>
              </a:lnSpc>
              <a:spcBef>
                <a:spcPts val="0"/>
              </a:spcBef>
              <a:spcAft>
                <a:spcPts val="0"/>
              </a:spcAft>
              <a:buClr>
                <a:srgbClr val="FFFFFF"/>
              </a:buClr>
              <a:buSzPts val="1300"/>
              <a:buChar char="●"/>
            </a:pPr>
            <a:r>
              <a:rPr b="1" lang="en" u="sng">
                <a:solidFill>
                  <a:srgbClr val="FFFFFF"/>
                </a:solidFill>
              </a:rPr>
              <a:t>HealthSearch survey obtains a limited amount of information from the user.</a:t>
            </a:r>
            <a:r>
              <a:rPr lang="en">
                <a:solidFill>
                  <a:srgbClr val="FFFFFF"/>
                </a:solidFill>
              </a:rPr>
              <a:t> </a:t>
            </a:r>
            <a:endParaRPr>
              <a:solidFill>
                <a:srgbClr val="FFFFFF"/>
              </a:solidFill>
            </a:endParaRPr>
          </a:p>
          <a:p>
            <a:pPr indent="0" lvl="0" marL="457200" rtl="0" algn="l">
              <a:lnSpc>
                <a:spcPct val="100000"/>
              </a:lnSpc>
              <a:spcBef>
                <a:spcPts val="0"/>
              </a:spcBef>
              <a:spcAft>
                <a:spcPts val="0"/>
              </a:spcAft>
              <a:buNone/>
            </a:pPr>
            <a:r>
              <a:t/>
            </a:r>
            <a:endParaRPr>
              <a:solidFill>
                <a:srgbClr val="FFFFFF"/>
              </a:solidFill>
            </a:endParaRPr>
          </a:p>
          <a:p>
            <a:pPr indent="-311150" lvl="0" marL="457200" rtl="0" algn="l">
              <a:lnSpc>
                <a:spcPct val="100000"/>
              </a:lnSpc>
              <a:spcBef>
                <a:spcPts val="0"/>
              </a:spcBef>
              <a:spcAft>
                <a:spcPts val="0"/>
              </a:spcAft>
              <a:buClr>
                <a:srgbClr val="FFFFFF"/>
              </a:buClr>
              <a:buSzPts val="1300"/>
              <a:buChar char="●"/>
            </a:pPr>
            <a:r>
              <a:rPr b="1" lang="en" u="sng">
                <a:solidFill>
                  <a:srgbClr val="FFFFFF"/>
                </a:solidFill>
              </a:rPr>
              <a:t>Missing data</a:t>
            </a:r>
            <a:endParaRPr b="1" u="sng">
              <a:solidFill>
                <a:srgbClr val="FFFFFF"/>
              </a:solidFill>
            </a:endParaRPr>
          </a:p>
          <a:p>
            <a:pPr indent="-298450" lvl="1" marL="914400" rtl="0" algn="l">
              <a:lnSpc>
                <a:spcPct val="100000"/>
              </a:lnSpc>
              <a:spcBef>
                <a:spcPts val="0"/>
              </a:spcBef>
              <a:spcAft>
                <a:spcPts val="0"/>
              </a:spcAft>
              <a:buClr>
                <a:srgbClr val="FFFFFF"/>
              </a:buClr>
              <a:buSzPts val="1100"/>
              <a:buChar char="○"/>
            </a:pPr>
            <a:r>
              <a:rPr lang="en">
                <a:solidFill>
                  <a:srgbClr val="FFFFFF"/>
                </a:solidFill>
              </a:rPr>
              <a:t>Over-sampling the New York State dataset creates overfitting of the minority variable in our HSMR regression. While overfitting was mitigated by class weighting, some overfitting was inevitable. Also, our regression uses a measure for amenable deaths with high specificity, but low sensitivity.</a:t>
            </a:r>
            <a:endParaRPr>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 (Abridged)</a:t>
            </a:r>
            <a:endParaRPr/>
          </a:p>
        </p:txBody>
      </p:sp>
      <p:sp>
        <p:nvSpPr>
          <p:cNvPr id="284" name="Google Shape;284;p31"/>
          <p:cNvSpPr txBox="1"/>
          <p:nvPr>
            <p:ph idx="1" type="body"/>
          </p:nvPr>
        </p:nvSpPr>
        <p:spPr>
          <a:xfrm>
            <a:off x="1001375" y="881750"/>
            <a:ext cx="4544700" cy="2911200"/>
          </a:xfrm>
          <a:prstGeom prst="rect">
            <a:avLst/>
          </a:prstGeom>
        </p:spPr>
        <p:txBody>
          <a:bodyPr anchorCtr="0" anchor="t" bIns="91425" lIns="91425" spcFirstLastPara="1" rIns="91425" wrap="square" tIns="91425">
            <a:noAutofit/>
          </a:bodyPr>
          <a:lstStyle/>
          <a:p>
            <a:pPr indent="-285750" lvl="0" marL="457200" rtl="0" algn="l">
              <a:spcBef>
                <a:spcPts val="0"/>
              </a:spcBef>
              <a:spcAft>
                <a:spcPts val="0"/>
              </a:spcAft>
              <a:buSzPts val="900"/>
              <a:buChar char="●"/>
            </a:pPr>
            <a:r>
              <a:rPr lang="en" sz="900"/>
              <a:t>Austin, J. M., Jha, A. K., Romano, P. S., Singer, S. J., Vogus, T. J., Wachter, R. M. and Pronovost, P. J. (2015) “National Hospital Ratings Systems Share Few Common Scores And May Generate Confusion Instead Of Clarity,” Health Affairs, 34(3), pp. 423–430. doi: 10.1377/hlthaff.2014.0201.</a:t>
            </a:r>
            <a:endParaRPr sz="900"/>
          </a:p>
          <a:p>
            <a:pPr indent="-285750" lvl="0" marL="457200" rtl="0" algn="l">
              <a:spcBef>
                <a:spcPts val="0"/>
              </a:spcBef>
              <a:spcAft>
                <a:spcPts val="0"/>
              </a:spcAft>
              <a:buSzPts val="900"/>
              <a:buChar char="●"/>
            </a:pPr>
            <a:r>
              <a:rPr lang="en" sz="900"/>
              <a:t>Data By Hospital - Dartmouth Atlas of Health Care (no date) The Dartmouth Atlas of Health Care. Available at: http://www.dartmouthatlas.org/data/hospital/.</a:t>
            </a:r>
            <a:endParaRPr sz="900"/>
          </a:p>
          <a:p>
            <a:pPr indent="-285750" lvl="0" marL="457200" rtl="0" algn="l">
              <a:spcBef>
                <a:spcPts val="0"/>
              </a:spcBef>
              <a:spcAft>
                <a:spcPts val="0"/>
              </a:spcAft>
              <a:buSzPts val="900"/>
              <a:buChar char="●"/>
            </a:pPr>
            <a:r>
              <a:rPr lang="en" sz="900"/>
              <a:t>Doyle, J., Graves, J. and Gruber, J. (2017) “Evaluating Measures of Hospital Quality.” doi: 10.3386/w23166.</a:t>
            </a:r>
            <a:endParaRPr sz="900"/>
          </a:p>
          <a:p>
            <a:pPr indent="-285750" lvl="0" marL="457200" rtl="0" algn="l">
              <a:spcBef>
                <a:spcPts val="0"/>
              </a:spcBef>
              <a:spcAft>
                <a:spcPts val="0"/>
              </a:spcAft>
              <a:buSzPts val="900"/>
              <a:buChar char="●"/>
            </a:pPr>
            <a:r>
              <a:rPr lang="en" sz="900"/>
              <a:t>Geweke, J., Gowrisankaran, G. and Town, R. (2001) “Bayesian Inference for Hospital Quality in a Selection Model.” doi: 10.3386/w8497.</a:t>
            </a:r>
            <a:endParaRPr sz="900"/>
          </a:p>
          <a:p>
            <a:pPr indent="-285750" lvl="0" marL="457200" rtl="0" algn="l">
              <a:spcBef>
                <a:spcPts val="0"/>
              </a:spcBef>
              <a:spcAft>
                <a:spcPts val="0"/>
              </a:spcAft>
              <a:buSzPts val="900"/>
              <a:buChar char="●"/>
            </a:pPr>
            <a:r>
              <a:rPr lang="en" sz="900"/>
              <a:t>Henderson CR. Best Linear Unbiased Estimation and Prediction under a Selection Model. Biometrics 1975;31:423-47.</a:t>
            </a:r>
            <a:endParaRPr sz="900"/>
          </a:p>
          <a:p>
            <a:pPr indent="-285750" lvl="0" marL="457200" rtl="0" algn="l">
              <a:spcBef>
                <a:spcPts val="0"/>
              </a:spcBef>
              <a:spcAft>
                <a:spcPts val="0"/>
              </a:spcAft>
              <a:buSzPts val="900"/>
              <a:buChar char="●"/>
            </a:pPr>
            <a:r>
              <a:rPr lang="en" sz="900"/>
              <a:t>HCUPnet (no date) HCUPnet. Available at: https://hcupnet.ahrq.gov/#setup.</a:t>
            </a:r>
            <a:endParaRPr sz="900"/>
          </a:p>
          <a:p>
            <a:pPr indent="-285750" lvl="0" marL="457200" rtl="0" algn="l">
              <a:spcBef>
                <a:spcPts val="0"/>
              </a:spcBef>
              <a:spcAft>
                <a:spcPts val="0"/>
              </a:spcAft>
              <a:buSzPts val="900"/>
              <a:buChar char="●"/>
            </a:pPr>
            <a:r>
              <a:rPr lang="en" sz="900"/>
              <a:t>Hosmer, D. W. and Lemeshow, S. (2007) Confidence interval estimates of an index of quality performance based on logistic regression models, Statistics in Medicine. Wiley-Blackwell. Available at: https://onlinelibrary.wiley.com/doi/pdf/10.1002/sim.4780141909. </a:t>
            </a:r>
            <a:endParaRPr sz="900"/>
          </a:p>
          <a:p>
            <a:pPr indent="-285750" lvl="0" marL="457200" rtl="0" algn="l">
              <a:spcBef>
                <a:spcPts val="0"/>
              </a:spcBef>
              <a:spcAft>
                <a:spcPts val="0"/>
              </a:spcAft>
              <a:buSzPts val="900"/>
              <a:buChar char="●"/>
            </a:pPr>
            <a:r>
              <a:rPr lang="en" sz="900"/>
              <a:t>Hosmer, D. W. and Lemeshow, S. (1995) “Confidence interval estimates of an index of quality performance based on logistic regression models,” Statistics in Medicine, 14(19), pp. 2161–2172. doi: 10.1002/sim.4780141909.</a:t>
            </a:r>
            <a:endParaRPr sz="900"/>
          </a:p>
          <a:p>
            <a:pPr indent="-285750" lvl="0" marL="457200" rtl="0" algn="l">
              <a:spcBef>
                <a:spcPts val="0"/>
              </a:spcBef>
              <a:spcAft>
                <a:spcPts val="0"/>
              </a:spcAft>
              <a:buSzPts val="900"/>
              <a:buChar char="●"/>
            </a:pPr>
            <a:r>
              <a:rPr lang="en" sz="900"/>
              <a:t>Landrum M, Bronskill S, Normand S-L. Analytic Methods for Constructing Cross-Sectional Profiles of Health Care Providers. Health Services and Outcomes Research Methodology 2000;1:23-47.</a:t>
            </a:r>
            <a:endParaRPr sz="900"/>
          </a:p>
          <a:p>
            <a:pPr indent="0" lvl="0" marL="457200" rtl="0" algn="l">
              <a:spcBef>
                <a:spcPts val="1600"/>
              </a:spcBef>
              <a:spcAft>
                <a:spcPts val="1600"/>
              </a:spcAft>
              <a:buNone/>
            </a:pPr>
            <a:r>
              <a:t/>
            </a:r>
            <a:endParaRPr sz="900"/>
          </a:p>
        </p:txBody>
      </p:sp>
      <p:sp>
        <p:nvSpPr>
          <p:cNvPr id="285" name="Google Shape;285;p31"/>
          <p:cNvSpPr txBox="1"/>
          <p:nvPr/>
        </p:nvSpPr>
        <p:spPr>
          <a:xfrm>
            <a:off x="5165075" y="881750"/>
            <a:ext cx="3836400" cy="1744500"/>
          </a:xfrm>
          <a:prstGeom prst="rect">
            <a:avLst/>
          </a:prstGeom>
          <a:noFill/>
          <a:ln>
            <a:noFill/>
          </a:ln>
        </p:spPr>
        <p:txBody>
          <a:bodyPr anchorCtr="0" anchor="t" bIns="91425" lIns="91425" spcFirstLastPara="1" rIns="91425" wrap="square" tIns="91425">
            <a:noAutofit/>
          </a:bodyPr>
          <a:lstStyle/>
          <a:p>
            <a:pPr indent="-285750" lvl="0" marL="457200" rtl="0" algn="l">
              <a:lnSpc>
                <a:spcPct val="115000"/>
              </a:lnSpc>
              <a:spcBef>
                <a:spcPts val="0"/>
              </a:spcBef>
              <a:spcAft>
                <a:spcPts val="0"/>
              </a:spcAft>
              <a:buClr>
                <a:schemeClr val="lt1"/>
              </a:buClr>
              <a:buSzPts val="900"/>
              <a:buFont typeface="Lato"/>
              <a:buChar char="●"/>
            </a:pPr>
            <a:r>
              <a:rPr lang="en" sz="900">
                <a:solidFill>
                  <a:schemeClr val="lt1"/>
                </a:solidFill>
                <a:latin typeface="Lato"/>
                <a:ea typeface="Lato"/>
                <a:cs typeface="Lato"/>
                <a:sym typeface="Lato"/>
              </a:rPr>
              <a:t>Luft, H. S. (1986) “Evaluating individual hospital quality through outcome statistics,” JAMA: The Journal of the American Medical Association, 255(20), pp. 2780–2784. doi: 10.1001/jama.255.20.2780.  </a:t>
            </a:r>
            <a:endParaRPr sz="900">
              <a:solidFill>
                <a:schemeClr val="lt1"/>
              </a:solidFill>
              <a:latin typeface="Lato"/>
              <a:ea typeface="Lato"/>
              <a:cs typeface="Lato"/>
              <a:sym typeface="Lato"/>
            </a:endParaRPr>
          </a:p>
          <a:p>
            <a:pPr indent="-285750" lvl="0" marL="457200" rtl="0" algn="l">
              <a:lnSpc>
                <a:spcPct val="115000"/>
              </a:lnSpc>
              <a:spcBef>
                <a:spcPts val="0"/>
              </a:spcBef>
              <a:spcAft>
                <a:spcPts val="0"/>
              </a:spcAft>
              <a:buClr>
                <a:schemeClr val="lt1"/>
              </a:buClr>
              <a:buSzPts val="900"/>
              <a:buFont typeface="Lato"/>
              <a:buChar char="●"/>
            </a:pPr>
            <a:r>
              <a:rPr lang="en" sz="900">
                <a:solidFill>
                  <a:schemeClr val="lt1"/>
                </a:solidFill>
                <a:latin typeface="Lato"/>
                <a:ea typeface="Lato"/>
                <a:cs typeface="Lato"/>
                <a:sym typeface="Lato"/>
              </a:rPr>
              <a:t>Murrey G. Olmsted et al. (2017)”U.S. News &amp; World Report 2017-18 Best Hospitals: Specialty          Rankings. </a:t>
            </a:r>
            <a:endParaRPr sz="900">
              <a:solidFill>
                <a:schemeClr val="lt1"/>
              </a:solidFill>
              <a:latin typeface="Lato"/>
              <a:ea typeface="Lato"/>
              <a:cs typeface="Lato"/>
              <a:sym typeface="Lato"/>
            </a:endParaRPr>
          </a:p>
          <a:p>
            <a:pPr indent="-285750" lvl="0" marL="457200" rtl="0" algn="l">
              <a:lnSpc>
                <a:spcPct val="115000"/>
              </a:lnSpc>
              <a:spcBef>
                <a:spcPts val="0"/>
              </a:spcBef>
              <a:spcAft>
                <a:spcPts val="0"/>
              </a:spcAft>
              <a:buClr>
                <a:schemeClr val="lt1"/>
              </a:buClr>
              <a:buSzPts val="900"/>
              <a:buFont typeface="Lato"/>
              <a:buChar char="●"/>
            </a:pPr>
            <a:r>
              <a:rPr lang="en" sz="900">
                <a:solidFill>
                  <a:schemeClr val="lt1"/>
                </a:solidFill>
                <a:latin typeface="Lato"/>
                <a:ea typeface="Lato"/>
                <a:cs typeface="Lato"/>
                <a:sym typeface="Lato"/>
              </a:rPr>
              <a:t>Shojania, K. G. and Forster, A. J. (2008) “Hospital mortality: when failure is not a good measure of success,” Canadian Medical Association Journal, 179(2), pp. 153–157. doi: 10.1503/cmaj.080010.</a:t>
            </a:r>
            <a:endParaRPr sz="900">
              <a:solidFill>
                <a:schemeClr val="lt1"/>
              </a:solidFill>
              <a:latin typeface="Lato"/>
              <a:ea typeface="Lato"/>
              <a:cs typeface="Lato"/>
              <a:sym typeface="Lato"/>
            </a:endParaRPr>
          </a:p>
          <a:p>
            <a:pPr indent="-285750" lvl="0" marL="457200" rtl="0" algn="l">
              <a:lnSpc>
                <a:spcPct val="115000"/>
              </a:lnSpc>
              <a:spcBef>
                <a:spcPts val="0"/>
              </a:spcBef>
              <a:spcAft>
                <a:spcPts val="0"/>
              </a:spcAft>
              <a:buClr>
                <a:schemeClr val="lt1"/>
              </a:buClr>
              <a:buSzPts val="900"/>
              <a:buFont typeface="Lato"/>
              <a:buChar char="●"/>
            </a:pPr>
            <a:r>
              <a:rPr lang="en" sz="900">
                <a:solidFill>
                  <a:schemeClr val="lt1"/>
                </a:solidFill>
                <a:latin typeface="Lato"/>
                <a:ea typeface="Lato"/>
                <a:cs typeface="Lato"/>
                <a:sym typeface="Lato"/>
              </a:rPr>
              <a:t>Shwartz, M., Ren, J., Peköz, E. A., Wang, X., Cohen, A. B. and Restuccia, J. D. (2008) “Estimating a Composite Measure of Hospital Quality From the Hospital Compare Database,” Medical Care, 46(8), pp. 778–785. doi: 10.1097/mlr.0b013e31817893dc.</a:t>
            </a:r>
            <a:endParaRPr sz="900">
              <a:solidFill>
                <a:schemeClr val="lt1"/>
              </a:solidFill>
              <a:latin typeface="Lato"/>
              <a:ea typeface="Lato"/>
              <a:cs typeface="Lato"/>
              <a:sym typeface="Lato"/>
            </a:endParaRPr>
          </a:p>
          <a:p>
            <a:pPr indent="-285750" lvl="0" marL="457200" rtl="0" algn="l">
              <a:lnSpc>
                <a:spcPct val="115000"/>
              </a:lnSpc>
              <a:spcBef>
                <a:spcPts val="0"/>
              </a:spcBef>
              <a:spcAft>
                <a:spcPts val="0"/>
              </a:spcAft>
              <a:buClr>
                <a:schemeClr val="lt1"/>
              </a:buClr>
              <a:buSzPts val="900"/>
              <a:buFont typeface="Lato"/>
              <a:buChar char="●"/>
            </a:pPr>
            <a:r>
              <a:rPr lang="en" sz="900">
                <a:solidFill>
                  <a:schemeClr val="lt1"/>
                </a:solidFill>
                <a:latin typeface="Lato"/>
                <a:ea typeface="Lato"/>
                <a:cs typeface="Lato"/>
                <a:sym typeface="Lato"/>
              </a:rPr>
              <a:t>Wang, X. (2014) “Firth logistic regression for rare variant association tests,” Frontiers in Genetics, 5. doi: 10.3389/fgene.2014.00187.</a:t>
            </a:r>
            <a:endParaRPr sz="900">
              <a:solidFill>
                <a:schemeClr val="lt1"/>
              </a:solidFill>
              <a:latin typeface="Lato"/>
              <a:ea typeface="Lato"/>
              <a:cs typeface="Lato"/>
              <a:sym typeface="Lato"/>
            </a:endParaRPr>
          </a:p>
          <a:p>
            <a:pPr indent="-285750" lvl="0" marL="457200" rtl="0" algn="l">
              <a:lnSpc>
                <a:spcPct val="115000"/>
              </a:lnSpc>
              <a:spcBef>
                <a:spcPts val="0"/>
              </a:spcBef>
              <a:spcAft>
                <a:spcPts val="0"/>
              </a:spcAft>
              <a:buClr>
                <a:schemeClr val="lt1"/>
              </a:buClr>
              <a:buSzPts val="900"/>
              <a:buFont typeface="Lato"/>
              <a:buChar char="●"/>
            </a:pPr>
            <a:r>
              <a:rPr lang="en" sz="900">
                <a:solidFill>
                  <a:schemeClr val="lt1"/>
                </a:solidFill>
                <a:latin typeface="Lato"/>
                <a:ea typeface="Lato"/>
                <a:cs typeface="Lato"/>
                <a:sym typeface="Lato"/>
              </a:rPr>
              <a:t>Yvette R. B. M. Van Gestel, Lemmens, V. E. P. P., Lingsma, H. F., Ignace H. J. T. De Hingh, Rutten, H. J. T. and Coebergh, J. W. W. (2012) “The Hospital Standardized Mortality Ratio Fallacy,” Medical Care, 50(8), pp. 662–667. doi: 10.1097/mlr.0b013e31824ebd9f.</a:t>
            </a:r>
            <a:endParaRPr sz="900">
              <a:solidFill>
                <a:schemeClr val="lt1"/>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61775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Modeling Methodology</a:t>
            </a:r>
            <a:endParaRPr/>
          </a:p>
        </p:txBody>
      </p:sp>
      <p:sp>
        <p:nvSpPr>
          <p:cNvPr id="141" name="Google Shape;141;p14"/>
          <p:cNvSpPr txBox="1"/>
          <p:nvPr>
            <p:ph idx="1" type="body"/>
          </p:nvPr>
        </p:nvSpPr>
        <p:spPr>
          <a:xfrm>
            <a:off x="1617750" y="1307850"/>
            <a:ext cx="7038900" cy="29112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sz="1800"/>
              <a:t>What is the problem asking us to do? </a:t>
            </a:r>
            <a:endParaRPr sz="1800"/>
          </a:p>
          <a:p>
            <a:pPr indent="-342900" lvl="0" marL="457200" rtl="0" algn="l">
              <a:lnSpc>
                <a:spcPct val="200000"/>
              </a:lnSpc>
              <a:spcBef>
                <a:spcPts val="0"/>
              </a:spcBef>
              <a:spcAft>
                <a:spcPts val="0"/>
              </a:spcAft>
              <a:buSzPts val="1800"/>
              <a:buChar char="●"/>
            </a:pPr>
            <a:r>
              <a:rPr lang="en" sz="1800"/>
              <a:t>Divide and conquer</a:t>
            </a:r>
            <a:endParaRPr sz="1800"/>
          </a:p>
          <a:p>
            <a:pPr indent="-342900" lvl="1" marL="914400" rtl="0" algn="l">
              <a:lnSpc>
                <a:spcPct val="200000"/>
              </a:lnSpc>
              <a:spcBef>
                <a:spcPts val="0"/>
              </a:spcBef>
              <a:spcAft>
                <a:spcPts val="0"/>
              </a:spcAft>
              <a:buSzPts val="1800"/>
              <a:buChar char="○"/>
            </a:pPr>
            <a:r>
              <a:rPr lang="en" sz="1800"/>
              <a:t>Extensive research</a:t>
            </a:r>
            <a:endParaRPr sz="1800"/>
          </a:p>
          <a:p>
            <a:pPr indent="-342900" lvl="0" marL="457200" rtl="0" algn="l">
              <a:lnSpc>
                <a:spcPct val="200000"/>
              </a:lnSpc>
              <a:spcBef>
                <a:spcPts val="0"/>
              </a:spcBef>
              <a:spcAft>
                <a:spcPts val="0"/>
              </a:spcAft>
              <a:buSzPts val="1800"/>
              <a:buChar char="●"/>
            </a:pPr>
            <a:r>
              <a:rPr lang="en" sz="1800"/>
              <a:t>Data, data, and more data</a:t>
            </a:r>
            <a:endParaRPr sz="1800"/>
          </a:p>
          <a:p>
            <a:pPr indent="-342900" lvl="0" marL="457200" rtl="0" algn="l">
              <a:lnSpc>
                <a:spcPct val="200000"/>
              </a:lnSpc>
              <a:spcBef>
                <a:spcPts val="0"/>
              </a:spcBef>
              <a:spcAft>
                <a:spcPts val="0"/>
              </a:spcAft>
              <a:buSzPts val="1800"/>
              <a:buChar char="●"/>
            </a:pPr>
            <a:r>
              <a:rPr lang="en" sz="1800"/>
              <a:t>Use computers!</a:t>
            </a:r>
            <a:endParaRPr sz="1800"/>
          </a:p>
          <a:p>
            <a:pPr indent="0" lvl="0" marL="457200" rtl="0" algn="l">
              <a:spcBef>
                <a:spcPts val="1600"/>
              </a:spcBef>
              <a:spcAft>
                <a:spcPts val="0"/>
              </a:spcAft>
              <a:buNone/>
            </a:pPr>
            <a:r>
              <a:t/>
            </a:r>
            <a:endParaRPr sz="1800"/>
          </a:p>
          <a:p>
            <a:pPr indent="0" lvl="0" marL="914400" rtl="0" algn="l">
              <a:spcBef>
                <a:spcPts val="1600"/>
              </a:spcBef>
              <a:spcAft>
                <a:spcPts val="1600"/>
              </a:spcAft>
              <a:buNone/>
            </a:pPr>
            <a:r>
              <a:t/>
            </a:r>
            <a:endParaRPr sz="1800"/>
          </a:p>
        </p:txBody>
      </p:sp>
      <p:pic>
        <p:nvPicPr>
          <p:cNvPr id="142" name="Google Shape;142;p14"/>
          <p:cNvPicPr preferRelativeResize="0"/>
          <p:nvPr/>
        </p:nvPicPr>
        <p:blipFill>
          <a:blip r:embed="rId3">
            <a:alphaModFix/>
          </a:blip>
          <a:stretch>
            <a:fillRect/>
          </a:stretch>
        </p:blipFill>
        <p:spPr>
          <a:xfrm>
            <a:off x="5074500" y="2032775"/>
            <a:ext cx="3794555" cy="284592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Experience with Math Modeling</a:t>
            </a:r>
            <a:endParaRPr/>
          </a:p>
        </p:txBody>
      </p:sp>
      <p:sp>
        <p:nvSpPr>
          <p:cNvPr id="291" name="Google Shape;291;p32"/>
          <p:cNvSpPr txBox="1"/>
          <p:nvPr>
            <p:ph idx="1" type="body"/>
          </p:nvPr>
        </p:nvSpPr>
        <p:spPr>
          <a:xfrm>
            <a:off x="1297500" y="1101675"/>
            <a:ext cx="7038900" cy="1470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Between the four of us, we have done 12 competitions across 4 years</a:t>
            </a:r>
            <a:endParaRPr sz="1500"/>
          </a:p>
          <a:p>
            <a:pPr indent="-323850" lvl="0" marL="457200" rtl="0" algn="l">
              <a:spcBef>
                <a:spcPts val="0"/>
              </a:spcBef>
              <a:spcAft>
                <a:spcPts val="0"/>
              </a:spcAft>
              <a:buSzPts val="1500"/>
              <a:buChar char="●"/>
            </a:pPr>
            <a:r>
              <a:rPr lang="en" sz="1500"/>
              <a:t>These competitions have influenced our interest in going into the areas of math, physics, biology and computer science</a:t>
            </a:r>
            <a:endParaRPr sz="1500"/>
          </a:p>
          <a:p>
            <a:pPr indent="-323850" lvl="0" marL="457200" rtl="0" algn="l">
              <a:spcBef>
                <a:spcPts val="0"/>
              </a:spcBef>
              <a:spcAft>
                <a:spcPts val="0"/>
              </a:spcAft>
              <a:buSzPts val="1500"/>
              <a:buChar char="●"/>
            </a:pPr>
            <a:r>
              <a:rPr lang="en" sz="1500"/>
              <a:t>The experience is much different than in our math classes</a:t>
            </a:r>
            <a:endParaRPr sz="1500"/>
          </a:p>
          <a:p>
            <a:pPr indent="-323850" lvl="0" marL="457200" rtl="0" algn="l">
              <a:spcBef>
                <a:spcPts val="0"/>
              </a:spcBef>
              <a:spcAft>
                <a:spcPts val="0"/>
              </a:spcAft>
              <a:buSzPts val="1500"/>
              <a:buChar char="●"/>
            </a:pPr>
            <a:r>
              <a:rPr lang="en" sz="1500"/>
              <a:t>As a team we have become </a:t>
            </a:r>
            <a:r>
              <a:rPr lang="en" sz="1500"/>
              <a:t>lifelong</a:t>
            </a:r>
            <a:r>
              <a:rPr lang="en" sz="1500"/>
              <a:t> friends and push each other to do better</a:t>
            </a:r>
            <a:endParaRPr sz="1500"/>
          </a:p>
        </p:txBody>
      </p:sp>
      <p:pic>
        <p:nvPicPr>
          <p:cNvPr id="292" name="Google Shape;292;p32"/>
          <p:cNvPicPr preferRelativeResize="0"/>
          <p:nvPr/>
        </p:nvPicPr>
        <p:blipFill>
          <a:blip r:embed="rId3">
            <a:alphaModFix/>
          </a:blip>
          <a:stretch>
            <a:fillRect/>
          </a:stretch>
        </p:blipFill>
        <p:spPr>
          <a:xfrm>
            <a:off x="2704787" y="2571751"/>
            <a:ext cx="3734424" cy="2489626"/>
          </a:xfrm>
          <a:prstGeom prst="rect">
            <a:avLst/>
          </a:prstGeom>
          <a:noFill/>
          <a:ln>
            <a:noFill/>
          </a:ln>
        </p:spPr>
      </p:pic>
      <p:pic>
        <p:nvPicPr>
          <p:cNvPr id="293" name="Google Shape;293;p32"/>
          <p:cNvPicPr preferRelativeResize="0"/>
          <p:nvPr/>
        </p:nvPicPr>
        <p:blipFill>
          <a:blip r:embed="rId4">
            <a:alphaModFix/>
          </a:blip>
          <a:stretch>
            <a:fillRect/>
          </a:stretch>
        </p:blipFill>
        <p:spPr>
          <a:xfrm>
            <a:off x="98175" y="2870675"/>
            <a:ext cx="2454222" cy="1636148"/>
          </a:xfrm>
          <a:prstGeom prst="rect">
            <a:avLst/>
          </a:prstGeom>
          <a:noFill/>
          <a:ln>
            <a:noFill/>
          </a:ln>
        </p:spPr>
      </p:pic>
      <p:pic>
        <p:nvPicPr>
          <p:cNvPr id="294" name="Google Shape;294;p32"/>
          <p:cNvPicPr preferRelativeResize="0"/>
          <p:nvPr/>
        </p:nvPicPr>
        <p:blipFill>
          <a:blip r:embed="rId5">
            <a:alphaModFix/>
          </a:blip>
          <a:stretch>
            <a:fillRect/>
          </a:stretch>
        </p:blipFill>
        <p:spPr>
          <a:xfrm>
            <a:off x="6519425" y="2870677"/>
            <a:ext cx="2454222" cy="163614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01" name="Google Shape;301;p33"/>
          <p:cNvPicPr preferRelativeResize="0"/>
          <p:nvPr/>
        </p:nvPicPr>
        <p:blipFill>
          <a:blip r:embed="rId3">
            <a:alphaModFix/>
          </a:blip>
          <a:stretch>
            <a:fillRect/>
          </a:stretch>
        </p:blipFill>
        <p:spPr>
          <a:xfrm>
            <a:off x="-821762" y="1368850"/>
            <a:ext cx="5661973" cy="3774649"/>
          </a:xfrm>
          <a:prstGeom prst="rect">
            <a:avLst/>
          </a:prstGeom>
          <a:noFill/>
          <a:ln>
            <a:noFill/>
          </a:ln>
        </p:spPr>
      </p:pic>
      <p:pic>
        <p:nvPicPr>
          <p:cNvPr id="302" name="Google Shape;302;p33"/>
          <p:cNvPicPr preferRelativeResize="0"/>
          <p:nvPr/>
        </p:nvPicPr>
        <p:blipFill>
          <a:blip r:embed="rId4">
            <a:alphaModFix/>
          </a:blip>
          <a:stretch>
            <a:fillRect/>
          </a:stretch>
        </p:blipFill>
        <p:spPr>
          <a:xfrm>
            <a:off x="0" y="-749339"/>
            <a:ext cx="4428101" cy="3321089"/>
          </a:xfrm>
          <a:prstGeom prst="rect">
            <a:avLst/>
          </a:prstGeom>
          <a:noFill/>
          <a:ln>
            <a:noFill/>
          </a:ln>
        </p:spPr>
      </p:pic>
      <p:pic>
        <p:nvPicPr>
          <p:cNvPr id="303" name="Google Shape;303;p33"/>
          <p:cNvPicPr preferRelativeResize="0"/>
          <p:nvPr/>
        </p:nvPicPr>
        <p:blipFill>
          <a:blip r:embed="rId5">
            <a:alphaModFix/>
          </a:blip>
          <a:stretch>
            <a:fillRect/>
          </a:stretch>
        </p:blipFill>
        <p:spPr>
          <a:xfrm>
            <a:off x="4428100" y="-248725"/>
            <a:ext cx="5101202" cy="3400801"/>
          </a:xfrm>
          <a:prstGeom prst="rect">
            <a:avLst/>
          </a:prstGeom>
          <a:noFill/>
          <a:ln>
            <a:noFill/>
          </a:ln>
        </p:spPr>
      </p:pic>
      <p:pic>
        <p:nvPicPr>
          <p:cNvPr id="304" name="Google Shape;304;p33"/>
          <p:cNvPicPr preferRelativeResize="0"/>
          <p:nvPr/>
        </p:nvPicPr>
        <p:blipFill>
          <a:blip r:embed="rId6">
            <a:alphaModFix/>
          </a:blip>
          <a:stretch>
            <a:fillRect/>
          </a:stretch>
        </p:blipFill>
        <p:spPr>
          <a:xfrm>
            <a:off x="4018450" y="1748081"/>
            <a:ext cx="5101202" cy="3395420"/>
          </a:xfrm>
          <a:prstGeom prst="rect">
            <a:avLst/>
          </a:prstGeom>
          <a:noFill/>
          <a:ln>
            <a:noFill/>
          </a:ln>
        </p:spPr>
      </p:pic>
      <p:sp>
        <p:nvSpPr>
          <p:cNvPr id="305" name="Google Shape;305;p33"/>
          <p:cNvSpPr txBox="1"/>
          <p:nvPr/>
        </p:nvSpPr>
        <p:spPr>
          <a:xfrm>
            <a:off x="2693398" y="1652825"/>
            <a:ext cx="3757200" cy="10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FFFFFF"/>
                </a:solidFill>
                <a:highlight>
                  <a:srgbClr val="000000"/>
                </a:highlight>
              </a:rPr>
              <a:t>Thank you to the IM</a:t>
            </a:r>
            <a:r>
              <a:rPr b="1" baseline="30000" lang="en" sz="1500">
                <a:solidFill>
                  <a:srgbClr val="FFFFFF"/>
                </a:solidFill>
                <a:highlight>
                  <a:srgbClr val="000000"/>
                </a:highlight>
              </a:rPr>
              <a:t>2</a:t>
            </a:r>
            <a:r>
              <a:rPr b="1" lang="en" sz="1500">
                <a:solidFill>
                  <a:srgbClr val="FFFFFF"/>
                </a:solidFill>
                <a:highlight>
                  <a:srgbClr val="000000"/>
                </a:highlight>
              </a:rPr>
              <a:t>C and COMAP for four years of competitions!</a:t>
            </a:r>
            <a:endParaRPr b="1" sz="1500">
              <a:solidFill>
                <a:srgbClr val="FFFFFF"/>
              </a:solidFill>
              <a:highlight>
                <a:srgbClr val="000000"/>
              </a:highlight>
            </a:endParaRPr>
          </a:p>
          <a:p>
            <a:pPr indent="0" lvl="0" marL="0" rtl="0" algn="ctr">
              <a:spcBef>
                <a:spcPts val="0"/>
              </a:spcBef>
              <a:spcAft>
                <a:spcPts val="0"/>
              </a:spcAft>
              <a:buNone/>
            </a:pPr>
            <a:r>
              <a:rPr b="1" lang="en" sz="3000">
                <a:solidFill>
                  <a:srgbClr val="FFFFFF"/>
                </a:solidFill>
                <a:highlight>
                  <a:srgbClr val="000000"/>
                </a:highlight>
              </a:rPr>
              <a:t>Any Questions?</a:t>
            </a:r>
            <a:endParaRPr b="1" sz="3000">
              <a:solidFill>
                <a:srgbClr val="FFFFFF"/>
              </a:solidFill>
              <a:highlight>
                <a:srgbClr val="000000"/>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Approaching the Problem</a:t>
            </a:r>
            <a:endParaRPr/>
          </a:p>
        </p:txBody>
      </p:sp>
      <p:sp>
        <p:nvSpPr>
          <p:cNvPr id="148" name="Google Shape;148;p15"/>
          <p:cNvSpPr txBox="1"/>
          <p:nvPr>
            <p:ph idx="1" type="body"/>
          </p:nvPr>
        </p:nvSpPr>
        <p:spPr>
          <a:xfrm>
            <a:off x="1068900" y="1567550"/>
            <a:ext cx="3094500" cy="29112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 sz="1500"/>
              <a:t>What is an evitable death?</a:t>
            </a:r>
            <a:endParaRPr sz="1500"/>
          </a:p>
          <a:p>
            <a:pPr indent="-323850" lvl="0" marL="457200" rtl="0" algn="l">
              <a:lnSpc>
                <a:spcPct val="150000"/>
              </a:lnSpc>
              <a:spcBef>
                <a:spcPts val="0"/>
              </a:spcBef>
              <a:spcAft>
                <a:spcPts val="0"/>
              </a:spcAft>
              <a:buSzPts val="1500"/>
              <a:buChar char="●"/>
            </a:pPr>
            <a:r>
              <a:rPr lang="en" sz="1500"/>
              <a:t>How are professionals attempting to answer this question?</a:t>
            </a:r>
            <a:endParaRPr sz="1500"/>
          </a:p>
          <a:p>
            <a:pPr indent="-323850" lvl="0" marL="457200" rtl="0" algn="l">
              <a:lnSpc>
                <a:spcPct val="150000"/>
              </a:lnSpc>
              <a:spcBef>
                <a:spcPts val="0"/>
              </a:spcBef>
              <a:spcAft>
                <a:spcPts val="0"/>
              </a:spcAft>
              <a:buSzPts val="1500"/>
              <a:buChar char="●"/>
            </a:pPr>
            <a:r>
              <a:rPr lang="en" sz="1500"/>
              <a:t>What can we do that has not been done before, and is it mathematically justified?</a:t>
            </a:r>
            <a:endParaRPr sz="1500"/>
          </a:p>
          <a:p>
            <a:pPr indent="0" lvl="0" marL="0" rtl="0" algn="l">
              <a:spcBef>
                <a:spcPts val="1600"/>
              </a:spcBef>
              <a:spcAft>
                <a:spcPts val="1600"/>
              </a:spcAft>
              <a:buNone/>
            </a:pPr>
            <a:r>
              <a:t/>
            </a:r>
            <a:endParaRPr sz="1500"/>
          </a:p>
        </p:txBody>
      </p:sp>
      <p:pic>
        <p:nvPicPr>
          <p:cNvPr id="149" name="Google Shape;149;p15"/>
          <p:cNvPicPr preferRelativeResize="0"/>
          <p:nvPr/>
        </p:nvPicPr>
        <p:blipFill>
          <a:blip r:embed="rId3">
            <a:alphaModFix/>
          </a:blip>
          <a:stretch>
            <a:fillRect/>
          </a:stretch>
        </p:blipFill>
        <p:spPr>
          <a:xfrm>
            <a:off x="4270700" y="1567538"/>
            <a:ext cx="4521627" cy="301442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Hospital </a:t>
            </a:r>
            <a:r>
              <a:rPr lang="en"/>
              <a:t>Standardized</a:t>
            </a:r>
            <a:r>
              <a:rPr lang="en"/>
              <a:t> Mortality Rates</a:t>
            </a:r>
            <a:endParaRPr/>
          </a:p>
        </p:txBody>
      </p:sp>
      <p:sp>
        <p:nvSpPr>
          <p:cNvPr id="155" name="Google Shape;155;p16"/>
          <p:cNvSpPr txBox="1"/>
          <p:nvPr>
            <p:ph idx="1" type="body"/>
          </p:nvPr>
        </p:nvSpPr>
        <p:spPr>
          <a:xfrm>
            <a:off x="1297500" y="155802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Our preliminary model ranked hospitals by their HSMRs.</a:t>
            </a:r>
            <a:endParaRPr sz="1500"/>
          </a:p>
          <a:p>
            <a:pPr indent="0" lvl="0" marL="0" rtl="0" algn="l">
              <a:spcBef>
                <a:spcPts val="1600"/>
              </a:spcBef>
              <a:spcAft>
                <a:spcPts val="0"/>
              </a:spcAft>
              <a:buNone/>
            </a:pPr>
            <a:r>
              <a:rPr lang="en" sz="1800"/>
              <a:t>Calculating a Patient-Adjusted Mortality Rate:</a:t>
            </a:r>
            <a:endParaRPr sz="1800"/>
          </a:p>
          <a:p>
            <a:pPr indent="0" lvl="0" marL="0" rtl="0" algn="ctr">
              <a:spcBef>
                <a:spcPts val="1600"/>
              </a:spcBef>
              <a:spcAft>
                <a:spcPts val="0"/>
              </a:spcAft>
              <a:buNone/>
            </a:pPr>
            <a:r>
              <a:rPr lang="en" sz="1500"/>
              <a:t>(Observed Deaths / Predicted Deaths Given Patient Factors)</a:t>
            </a:r>
            <a:endParaRPr sz="1500"/>
          </a:p>
          <a:p>
            <a:pPr indent="0" lvl="0" marL="0" rtl="0" algn="l">
              <a:spcBef>
                <a:spcPts val="1600"/>
              </a:spcBef>
              <a:spcAft>
                <a:spcPts val="0"/>
              </a:spcAft>
              <a:buNone/>
            </a:pPr>
            <a:r>
              <a:t/>
            </a:r>
            <a:endParaRPr sz="1800"/>
          </a:p>
          <a:p>
            <a:pPr indent="0" lvl="0" marL="0" rtl="0" algn="l">
              <a:spcBef>
                <a:spcPts val="1600"/>
              </a:spcBef>
              <a:spcAft>
                <a:spcPts val="0"/>
              </a:spcAft>
              <a:buNone/>
            </a:pPr>
            <a:r>
              <a:t/>
            </a:r>
            <a:endParaRPr sz="1800"/>
          </a:p>
          <a:p>
            <a:pPr indent="0" lvl="0" marL="0" rtl="0" algn="l">
              <a:spcBef>
                <a:spcPts val="1600"/>
              </a:spcBef>
              <a:spcAft>
                <a:spcPts val="1600"/>
              </a:spcAft>
              <a:buNone/>
            </a:pPr>
            <a:r>
              <a:t/>
            </a:r>
            <a:endParaRPr/>
          </a:p>
        </p:txBody>
      </p:sp>
      <p:sp>
        <p:nvSpPr>
          <p:cNvPr id="156" name="Google Shape;156;p16"/>
          <p:cNvSpPr/>
          <p:nvPr/>
        </p:nvSpPr>
        <p:spPr>
          <a:xfrm>
            <a:off x="2619000" y="3086825"/>
            <a:ext cx="4210800" cy="1687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7" name="Google Shape;157;p16"/>
          <p:cNvPicPr preferRelativeResize="0"/>
          <p:nvPr/>
        </p:nvPicPr>
        <p:blipFill>
          <a:blip r:embed="rId3">
            <a:alphaModFix/>
          </a:blip>
          <a:stretch>
            <a:fillRect/>
          </a:stretch>
        </p:blipFill>
        <p:spPr>
          <a:xfrm>
            <a:off x="2740497" y="3122199"/>
            <a:ext cx="3838119" cy="150571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1297500" y="393750"/>
            <a:ext cx="72336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Estimating Deaths Using Logistic Regression</a:t>
            </a:r>
            <a:endParaRPr/>
          </a:p>
        </p:txBody>
      </p:sp>
      <p:sp>
        <p:nvSpPr>
          <p:cNvPr id="163" name="Google Shape;163;p17"/>
          <p:cNvSpPr txBox="1"/>
          <p:nvPr>
            <p:ph idx="1" type="body"/>
          </p:nvPr>
        </p:nvSpPr>
        <p:spPr>
          <a:xfrm>
            <a:off x="1297500" y="1567550"/>
            <a:ext cx="6415800" cy="274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p>
          <a:p>
            <a:pPr indent="0" lvl="0" marL="0" rtl="0" algn="l">
              <a:spcBef>
                <a:spcPts val="1600"/>
              </a:spcBef>
              <a:spcAft>
                <a:spcPts val="0"/>
              </a:spcAft>
              <a:buNone/>
            </a:pPr>
            <a:r>
              <a:t/>
            </a:r>
            <a:endParaRPr sz="1500"/>
          </a:p>
          <a:p>
            <a:pPr indent="0" lvl="0" marL="0" rtl="0" algn="l">
              <a:spcBef>
                <a:spcPts val="1600"/>
              </a:spcBef>
              <a:spcAft>
                <a:spcPts val="0"/>
              </a:spcAft>
              <a:buNone/>
            </a:pPr>
            <a:r>
              <a:t/>
            </a:r>
            <a:endParaRPr sz="1500"/>
          </a:p>
          <a:p>
            <a:pPr indent="0" lvl="0" marL="0" rtl="0" algn="l">
              <a:spcBef>
                <a:spcPts val="1600"/>
              </a:spcBef>
              <a:spcAft>
                <a:spcPts val="0"/>
              </a:spcAft>
              <a:buNone/>
            </a:pPr>
            <a:r>
              <a:t/>
            </a:r>
            <a:endParaRPr sz="1500"/>
          </a:p>
          <a:p>
            <a:pPr indent="0" lvl="0" marL="0" rtl="0" algn="l">
              <a:lnSpc>
                <a:spcPct val="100000"/>
              </a:lnSpc>
              <a:spcBef>
                <a:spcPts val="1600"/>
              </a:spcBef>
              <a:spcAft>
                <a:spcPts val="0"/>
              </a:spcAft>
              <a:buNone/>
            </a:pPr>
            <a:r>
              <a:rPr lang="en" sz="1500">
                <a:solidFill>
                  <a:srgbClr val="FFFFFF"/>
                </a:solidFill>
              </a:rPr>
              <a:t>Age group, gender, race, urgency of admission, whether the procedure was medical or surgical in nature, length of stay, and primary insurance type.</a:t>
            </a:r>
            <a:endParaRPr sz="1500">
              <a:solidFill>
                <a:srgbClr val="FFFFFF"/>
              </a:solidFill>
            </a:endParaRPr>
          </a:p>
          <a:p>
            <a:pPr indent="0" lvl="0" marL="0" rtl="0" algn="l">
              <a:lnSpc>
                <a:spcPct val="100000"/>
              </a:lnSpc>
              <a:spcBef>
                <a:spcPts val="0"/>
              </a:spcBef>
              <a:spcAft>
                <a:spcPts val="0"/>
              </a:spcAft>
              <a:buNone/>
            </a:pPr>
            <a:r>
              <a:t/>
            </a:r>
            <a:endParaRPr sz="1500">
              <a:solidFill>
                <a:srgbClr val="FFFFFF"/>
              </a:solidFill>
            </a:endParaRPr>
          </a:p>
          <a:p>
            <a:pPr indent="0" lvl="0" marL="0" rtl="0" algn="l">
              <a:lnSpc>
                <a:spcPct val="100000"/>
              </a:lnSpc>
              <a:spcBef>
                <a:spcPts val="0"/>
              </a:spcBef>
              <a:spcAft>
                <a:spcPts val="0"/>
              </a:spcAft>
              <a:buNone/>
            </a:pPr>
            <a:r>
              <a:rPr lang="en" sz="1500">
                <a:solidFill>
                  <a:srgbClr val="FFFFFF"/>
                </a:solidFill>
              </a:rPr>
              <a:t>Based on  New York State Statewide Planning and Research Cooperative System (SPARCS) program</a:t>
            </a:r>
            <a:endParaRPr sz="1500">
              <a:solidFill>
                <a:srgbClr val="FFFFFF"/>
              </a:solidFill>
            </a:endParaRPr>
          </a:p>
          <a:p>
            <a:pPr indent="0" lvl="0" marL="0" rtl="0" algn="l">
              <a:spcBef>
                <a:spcPts val="0"/>
              </a:spcBef>
              <a:spcAft>
                <a:spcPts val="0"/>
              </a:spcAft>
              <a:buNone/>
            </a:pPr>
            <a:r>
              <a:t/>
            </a:r>
            <a:endParaRPr sz="1500"/>
          </a:p>
          <a:p>
            <a:pPr indent="0" lvl="0" marL="0" rtl="0" algn="l">
              <a:spcBef>
                <a:spcPts val="1600"/>
              </a:spcBef>
              <a:spcAft>
                <a:spcPts val="0"/>
              </a:spcAft>
              <a:buNone/>
            </a:pPr>
            <a:r>
              <a:t/>
            </a:r>
            <a:endParaRPr sz="1500"/>
          </a:p>
          <a:p>
            <a:pPr indent="0" lvl="0" marL="0" rtl="0" algn="l">
              <a:spcBef>
                <a:spcPts val="1600"/>
              </a:spcBef>
              <a:spcAft>
                <a:spcPts val="0"/>
              </a:spcAft>
              <a:buNone/>
            </a:pPr>
            <a:r>
              <a:t/>
            </a:r>
            <a:endParaRPr sz="1500"/>
          </a:p>
          <a:p>
            <a:pPr indent="0" lvl="0" marL="0" rtl="0" algn="l">
              <a:spcBef>
                <a:spcPts val="1600"/>
              </a:spcBef>
              <a:spcAft>
                <a:spcPts val="1600"/>
              </a:spcAft>
              <a:buNone/>
            </a:pPr>
            <a:r>
              <a:t/>
            </a:r>
            <a:endParaRPr sz="1500"/>
          </a:p>
        </p:txBody>
      </p:sp>
      <p:sp>
        <p:nvSpPr>
          <p:cNvPr id="164" name="Google Shape;164;p17"/>
          <p:cNvSpPr/>
          <p:nvPr/>
        </p:nvSpPr>
        <p:spPr>
          <a:xfrm>
            <a:off x="1297500" y="1567550"/>
            <a:ext cx="1532100" cy="570600"/>
          </a:xfrm>
          <a:prstGeom prst="rect">
            <a:avLst/>
          </a:prstGeom>
          <a:solidFill>
            <a:srgbClr val="CFE2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Measures eligible for inclusion (N=37)</a:t>
            </a:r>
            <a:endParaRPr sz="1200">
              <a:latin typeface="Times New Roman"/>
              <a:ea typeface="Times New Roman"/>
              <a:cs typeface="Times New Roman"/>
              <a:sym typeface="Times New Roman"/>
            </a:endParaRPr>
          </a:p>
        </p:txBody>
      </p:sp>
      <p:sp>
        <p:nvSpPr>
          <p:cNvPr id="165" name="Google Shape;165;p17"/>
          <p:cNvSpPr/>
          <p:nvPr/>
        </p:nvSpPr>
        <p:spPr>
          <a:xfrm>
            <a:off x="7296825" y="1575350"/>
            <a:ext cx="1384800" cy="570600"/>
          </a:xfrm>
          <a:prstGeom prst="rect">
            <a:avLst/>
          </a:prstGeom>
          <a:solidFill>
            <a:srgbClr val="B6D7A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Measures included (N=7)</a:t>
            </a:r>
            <a:endParaRPr sz="1200">
              <a:latin typeface="Times New Roman"/>
              <a:ea typeface="Times New Roman"/>
              <a:cs typeface="Times New Roman"/>
              <a:sym typeface="Times New Roman"/>
            </a:endParaRPr>
          </a:p>
        </p:txBody>
      </p:sp>
      <p:cxnSp>
        <p:nvCxnSpPr>
          <p:cNvPr id="166" name="Google Shape;166;p17"/>
          <p:cNvCxnSpPr>
            <a:stCxn id="164" idx="3"/>
            <a:endCxn id="165" idx="1"/>
          </p:cNvCxnSpPr>
          <p:nvPr/>
        </p:nvCxnSpPr>
        <p:spPr>
          <a:xfrm>
            <a:off x="2829600" y="1852850"/>
            <a:ext cx="4467300" cy="7800"/>
          </a:xfrm>
          <a:prstGeom prst="straightConnector1">
            <a:avLst/>
          </a:prstGeom>
          <a:noFill/>
          <a:ln cap="flat" cmpd="sng" w="9525">
            <a:solidFill>
              <a:srgbClr val="000000"/>
            </a:solidFill>
            <a:prstDash val="solid"/>
            <a:round/>
            <a:headEnd len="med" w="med" type="none"/>
            <a:tailEnd len="med" w="med" type="none"/>
          </a:ln>
        </p:spPr>
      </p:cxnSp>
      <p:sp>
        <p:nvSpPr>
          <p:cNvPr id="167" name="Google Shape;167;p17"/>
          <p:cNvSpPr/>
          <p:nvPr/>
        </p:nvSpPr>
        <p:spPr>
          <a:xfrm>
            <a:off x="6505275" y="2535350"/>
            <a:ext cx="1271400" cy="570600"/>
          </a:xfrm>
          <a:prstGeom prst="rect">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Organizational measures(N=22)</a:t>
            </a:r>
            <a:endParaRPr sz="1200">
              <a:latin typeface="Times New Roman"/>
              <a:ea typeface="Times New Roman"/>
              <a:cs typeface="Times New Roman"/>
              <a:sym typeface="Times New Roman"/>
            </a:endParaRPr>
          </a:p>
        </p:txBody>
      </p:sp>
      <p:sp>
        <p:nvSpPr>
          <p:cNvPr id="168" name="Google Shape;168;p17"/>
          <p:cNvSpPr/>
          <p:nvPr/>
        </p:nvSpPr>
        <p:spPr>
          <a:xfrm>
            <a:off x="3810725" y="2535350"/>
            <a:ext cx="1271400" cy="570600"/>
          </a:xfrm>
          <a:prstGeom prst="rect">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Non-directional measures(N=2)</a:t>
            </a:r>
            <a:endParaRPr sz="1200">
              <a:latin typeface="Times New Roman"/>
              <a:ea typeface="Times New Roman"/>
              <a:cs typeface="Times New Roman"/>
              <a:sym typeface="Times New Roman"/>
            </a:endParaRPr>
          </a:p>
        </p:txBody>
      </p:sp>
      <p:sp>
        <p:nvSpPr>
          <p:cNvPr id="169" name="Google Shape;169;p17"/>
          <p:cNvSpPr/>
          <p:nvPr/>
        </p:nvSpPr>
        <p:spPr>
          <a:xfrm>
            <a:off x="5219350" y="2535350"/>
            <a:ext cx="1148700" cy="570600"/>
          </a:xfrm>
          <a:prstGeom prst="rect">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Overlapping measures(N=1)</a:t>
            </a:r>
            <a:endParaRPr sz="1200">
              <a:latin typeface="Times New Roman"/>
              <a:ea typeface="Times New Roman"/>
              <a:cs typeface="Times New Roman"/>
              <a:sym typeface="Times New Roman"/>
            </a:endParaRPr>
          </a:p>
        </p:txBody>
      </p:sp>
      <p:cxnSp>
        <p:nvCxnSpPr>
          <p:cNvPr id="170" name="Google Shape;170;p17"/>
          <p:cNvCxnSpPr/>
          <p:nvPr/>
        </p:nvCxnSpPr>
        <p:spPr>
          <a:xfrm rot="10800000">
            <a:off x="7140975" y="1878950"/>
            <a:ext cx="0" cy="638100"/>
          </a:xfrm>
          <a:prstGeom prst="straightConnector1">
            <a:avLst/>
          </a:prstGeom>
          <a:noFill/>
          <a:ln cap="flat" cmpd="sng" w="9525">
            <a:solidFill>
              <a:srgbClr val="000000"/>
            </a:solidFill>
            <a:prstDash val="solid"/>
            <a:round/>
            <a:headEnd len="med" w="med" type="none"/>
            <a:tailEnd len="med" w="med" type="none"/>
          </a:ln>
        </p:spPr>
      </p:cxnSp>
      <p:cxnSp>
        <p:nvCxnSpPr>
          <p:cNvPr id="171" name="Google Shape;171;p17"/>
          <p:cNvCxnSpPr/>
          <p:nvPr/>
        </p:nvCxnSpPr>
        <p:spPr>
          <a:xfrm flipH="1" rot="10800000">
            <a:off x="4441625" y="1878950"/>
            <a:ext cx="9600" cy="638100"/>
          </a:xfrm>
          <a:prstGeom prst="straightConnector1">
            <a:avLst/>
          </a:prstGeom>
          <a:noFill/>
          <a:ln cap="flat" cmpd="sng" w="9525">
            <a:solidFill>
              <a:srgbClr val="000000"/>
            </a:solidFill>
            <a:prstDash val="solid"/>
            <a:round/>
            <a:headEnd len="med" w="med" type="none"/>
            <a:tailEnd len="med" w="med" type="none"/>
          </a:ln>
        </p:spPr>
      </p:cxnSp>
      <p:cxnSp>
        <p:nvCxnSpPr>
          <p:cNvPr id="172" name="Google Shape;172;p17"/>
          <p:cNvCxnSpPr>
            <a:stCxn id="169" idx="0"/>
          </p:cNvCxnSpPr>
          <p:nvPr/>
        </p:nvCxnSpPr>
        <p:spPr>
          <a:xfrm flipH="1" rot="10800000">
            <a:off x="5793700" y="1852850"/>
            <a:ext cx="7800" cy="682500"/>
          </a:xfrm>
          <a:prstGeom prst="straightConnector1">
            <a:avLst/>
          </a:prstGeom>
          <a:noFill/>
          <a:ln cap="flat" cmpd="sng" w="9525">
            <a:solidFill>
              <a:srgbClr val="000000"/>
            </a:solidFill>
            <a:prstDash val="solid"/>
            <a:round/>
            <a:headEnd len="med" w="med" type="none"/>
            <a:tailEnd len="med" w="med" type="none"/>
          </a:ln>
        </p:spPr>
      </p:cxnSp>
      <p:sp>
        <p:nvSpPr>
          <p:cNvPr id="173" name="Google Shape;173;p17"/>
          <p:cNvSpPr/>
          <p:nvPr/>
        </p:nvSpPr>
        <p:spPr>
          <a:xfrm>
            <a:off x="2524800" y="2535350"/>
            <a:ext cx="1148700" cy="570600"/>
          </a:xfrm>
          <a:prstGeom prst="rect">
            <a:avLst/>
          </a:prstGeom>
          <a:solidFill>
            <a:srgbClr val="EA999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Unquantifiable measures(N=5)</a:t>
            </a:r>
            <a:endParaRPr sz="1200">
              <a:latin typeface="Times New Roman"/>
              <a:ea typeface="Times New Roman"/>
              <a:cs typeface="Times New Roman"/>
              <a:sym typeface="Times New Roman"/>
            </a:endParaRPr>
          </a:p>
        </p:txBody>
      </p:sp>
      <p:cxnSp>
        <p:nvCxnSpPr>
          <p:cNvPr id="174" name="Google Shape;174;p17"/>
          <p:cNvCxnSpPr/>
          <p:nvPr/>
        </p:nvCxnSpPr>
        <p:spPr>
          <a:xfrm rot="10800000">
            <a:off x="3099150" y="1868450"/>
            <a:ext cx="0" cy="666900"/>
          </a:xfrm>
          <a:prstGeom prst="straightConnector1">
            <a:avLst/>
          </a:prstGeom>
          <a:noFill/>
          <a:ln cap="flat" cmpd="sng" w="9525">
            <a:solidFill>
              <a:srgbClr val="000000"/>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Fixing Imbalanced Data</a:t>
            </a:r>
            <a:endParaRPr/>
          </a:p>
        </p:txBody>
      </p:sp>
      <p:sp>
        <p:nvSpPr>
          <p:cNvPr id="180" name="Google Shape;180;p18"/>
          <p:cNvSpPr txBox="1"/>
          <p:nvPr>
            <p:ph idx="1" type="body"/>
          </p:nvPr>
        </p:nvSpPr>
        <p:spPr>
          <a:xfrm>
            <a:off x="1145100" y="1808750"/>
            <a:ext cx="3066900" cy="16965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 sz="1500"/>
              <a:t>Over-sampling using Synthetic Minority Over-Sampling Technique</a:t>
            </a:r>
            <a:endParaRPr sz="1500"/>
          </a:p>
          <a:p>
            <a:pPr indent="-323850" lvl="0" marL="457200" rtl="0" algn="l">
              <a:lnSpc>
                <a:spcPct val="150000"/>
              </a:lnSpc>
              <a:spcBef>
                <a:spcPts val="0"/>
              </a:spcBef>
              <a:spcAft>
                <a:spcPts val="0"/>
              </a:spcAft>
              <a:buSzPts val="1500"/>
              <a:buChar char="●"/>
            </a:pPr>
            <a:r>
              <a:rPr lang="en" sz="1500"/>
              <a:t>Under-sampling using Tomek links removal method</a:t>
            </a:r>
            <a:endParaRPr sz="1500"/>
          </a:p>
          <a:p>
            <a:pPr indent="-323850" lvl="0" marL="457200" rtl="0" algn="l">
              <a:lnSpc>
                <a:spcPct val="150000"/>
              </a:lnSpc>
              <a:spcBef>
                <a:spcPts val="0"/>
              </a:spcBef>
              <a:spcAft>
                <a:spcPts val="0"/>
              </a:spcAft>
              <a:buSzPts val="1500"/>
              <a:buChar char="●"/>
            </a:pPr>
            <a:r>
              <a:rPr lang="en" sz="1500"/>
              <a:t>Imbalanced weighting scheme.</a:t>
            </a:r>
            <a:endParaRPr sz="1500"/>
          </a:p>
        </p:txBody>
      </p:sp>
      <p:pic>
        <p:nvPicPr>
          <p:cNvPr id="181" name="Google Shape;181;p18"/>
          <p:cNvPicPr preferRelativeResize="0"/>
          <p:nvPr/>
        </p:nvPicPr>
        <p:blipFill>
          <a:blip r:embed="rId3">
            <a:alphaModFix/>
          </a:blip>
          <a:stretch>
            <a:fillRect/>
          </a:stretch>
        </p:blipFill>
        <p:spPr>
          <a:xfrm>
            <a:off x="4344400" y="1722000"/>
            <a:ext cx="4431646" cy="295442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Issues with the Mortality-Rate Approach</a:t>
            </a:r>
            <a:endParaRPr/>
          </a:p>
        </p:txBody>
      </p:sp>
      <p:sp>
        <p:nvSpPr>
          <p:cNvPr id="187" name="Google Shape;187;p19"/>
          <p:cNvSpPr txBox="1"/>
          <p:nvPr>
            <p:ph idx="1" type="body"/>
          </p:nvPr>
        </p:nvSpPr>
        <p:spPr>
          <a:xfrm>
            <a:off x="1297500" y="1363750"/>
            <a:ext cx="7038900" cy="29112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 sz="1500"/>
              <a:t>Lack of important clinical information from routinely collected data</a:t>
            </a:r>
            <a:endParaRPr sz="1500"/>
          </a:p>
          <a:p>
            <a:pPr indent="-323850" lvl="0" marL="457200" rtl="0" algn="l">
              <a:lnSpc>
                <a:spcPct val="150000"/>
              </a:lnSpc>
              <a:spcBef>
                <a:spcPts val="0"/>
              </a:spcBef>
              <a:spcAft>
                <a:spcPts val="0"/>
              </a:spcAft>
              <a:buSzPts val="1500"/>
              <a:buChar char="●"/>
            </a:pPr>
            <a:r>
              <a:rPr lang="en" sz="1500"/>
              <a:t>Disease severity is not taken into account</a:t>
            </a:r>
            <a:endParaRPr sz="1500"/>
          </a:p>
          <a:p>
            <a:pPr indent="-323850" lvl="0" marL="457200" rtl="0" algn="l">
              <a:lnSpc>
                <a:spcPct val="150000"/>
              </a:lnSpc>
              <a:spcBef>
                <a:spcPts val="0"/>
              </a:spcBef>
              <a:spcAft>
                <a:spcPts val="0"/>
              </a:spcAft>
              <a:buSzPts val="1500"/>
              <a:buChar char="●"/>
            </a:pPr>
            <a:r>
              <a:rPr lang="en" sz="1500"/>
              <a:t>Does not take into account other relevant information that affects the quality of a hospital</a:t>
            </a:r>
            <a:endParaRPr sz="1500"/>
          </a:p>
          <a:p>
            <a:pPr indent="0" lvl="0" marL="0" rtl="0" algn="l">
              <a:spcBef>
                <a:spcPts val="1600"/>
              </a:spcBef>
              <a:spcAft>
                <a:spcPts val="1600"/>
              </a:spcAft>
              <a:buNone/>
            </a:pPr>
            <a:r>
              <a:t/>
            </a:r>
            <a:endParaRPr sz="1500"/>
          </a:p>
        </p:txBody>
      </p:sp>
      <p:graphicFrame>
        <p:nvGraphicFramePr>
          <p:cNvPr id="188" name="Google Shape;188;p19"/>
          <p:cNvGraphicFramePr/>
          <p:nvPr/>
        </p:nvGraphicFramePr>
        <p:xfrm>
          <a:off x="1843075" y="3221900"/>
          <a:ext cx="3000000" cy="3000000"/>
        </p:xfrm>
        <a:graphic>
          <a:graphicData uri="http://schemas.openxmlformats.org/drawingml/2006/table">
            <a:tbl>
              <a:tblPr>
                <a:noFill/>
                <a:tableStyleId>{D906A72A-FE74-4720-A430-B67013F192E0}</a:tableStyleId>
              </a:tblPr>
              <a:tblGrid>
                <a:gridCol w="1000125"/>
                <a:gridCol w="1485900"/>
                <a:gridCol w="1485900"/>
                <a:gridCol w="1485900"/>
              </a:tblGrid>
              <a:tr h="152400">
                <a:tc>
                  <a:txBody>
                    <a:bodyPr>
                      <a:noAutofit/>
                    </a:bodyPr>
                    <a:lstStyle/>
                    <a:p>
                      <a:pPr indent="0" lvl="0" marL="0" rtl="0" algn="l">
                        <a:spcBef>
                          <a:spcPts val="0"/>
                        </a:spcBef>
                        <a:spcAft>
                          <a:spcPts val="0"/>
                        </a:spcAft>
                        <a:buNone/>
                      </a:pPr>
                      <a:r>
                        <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Precision</a:t>
                      </a:r>
                      <a:endParaRPr b="1">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Recall</a:t>
                      </a:r>
                      <a:endParaRPr b="1">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F1-Score</a:t>
                      </a:r>
                      <a:endParaRPr b="1">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90500">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Alive</a:t>
                      </a:r>
                      <a:endParaRPr b="1">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.68</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.96</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.80</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2700">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Dead</a:t>
                      </a:r>
                      <a:endParaRPr b="1">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.90</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.41</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.56</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2700">
                <a:tc>
                  <a:txBody>
                    <a:bodyPr>
                      <a:noAutofit/>
                    </a:bodyPr>
                    <a:lstStyle/>
                    <a:p>
                      <a:pPr indent="0" lvl="0" marL="0" rtl="0" algn="l">
                        <a:spcBef>
                          <a:spcPts val="0"/>
                        </a:spcBef>
                        <a:spcAft>
                          <a:spcPts val="0"/>
                        </a:spcAft>
                        <a:buNone/>
                      </a:pPr>
                      <a:r>
                        <a:rPr b="1" lang="en">
                          <a:solidFill>
                            <a:srgbClr val="FFFFFF"/>
                          </a:solidFill>
                          <a:latin typeface="Times New Roman"/>
                          <a:ea typeface="Times New Roman"/>
                          <a:cs typeface="Times New Roman"/>
                          <a:sym typeface="Times New Roman"/>
                        </a:rPr>
                        <a:t>Avg/Total</a:t>
                      </a:r>
                      <a:endParaRPr b="1">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.78</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.73</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.70</a:t>
                      </a:r>
                      <a:endParaRPr>
                        <a:solidFill>
                          <a:srgbClr val="FFFFFF"/>
                        </a:solidFill>
                        <a:latin typeface="Times New Roman"/>
                        <a:ea typeface="Times New Roman"/>
                        <a:cs typeface="Times New Roman"/>
                        <a:sym typeface="Times New Roman"/>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20"/>
          <p:cNvSpPr txBox="1"/>
          <p:nvPr>
            <p:ph type="title"/>
          </p:nvPr>
        </p:nvSpPr>
        <p:spPr>
          <a:xfrm>
            <a:off x="1307825" y="5334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Search of a Holistic Model</a:t>
            </a:r>
            <a:endParaRPr/>
          </a:p>
        </p:txBody>
      </p:sp>
      <p:pic>
        <p:nvPicPr>
          <p:cNvPr id="194" name="Google Shape;194;p20"/>
          <p:cNvPicPr preferRelativeResize="0"/>
          <p:nvPr/>
        </p:nvPicPr>
        <p:blipFill>
          <a:blip r:embed="rId3">
            <a:alphaModFix/>
          </a:blip>
          <a:stretch>
            <a:fillRect/>
          </a:stretch>
        </p:blipFill>
        <p:spPr>
          <a:xfrm>
            <a:off x="152400" y="419100"/>
            <a:ext cx="76200" cy="114300"/>
          </a:xfrm>
          <a:prstGeom prst="rect">
            <a:avLst/>
          </a:prstGeom>
          <a:noFill/>
          <a:ln>
            <a:noFill/>
          </a:ln>
        </p:spPr>
      </p:pic>
      <p:pic>
        <p:nvPicPr>
          <p:cNvPr id="195" name="Google Shape;195;p20"/>
          <p:cNvPicPr preferRelativeResize="0"/>
          <p:nvPr/>
        </p:nvPicPr>
        <p:blipFill>
          <a:blip r:embed="rId4">
            <a:alphaModFix/>
          </a:blip>
          <a:stretch>
            <a:fillRect/>
          </a:stretch>
        </p:blipFill>
        <p:spPr>
          <a:xfrm>
            <a:off x="152400" y="152400"/>
            <a:ext cx="161925" cy="114300"/>
          </a:xfrm>
          <a:prstGeom prst="rect">
            <a:avLst/>
          </a:prstGeom>
          <a:noFill/>
          <a:ln>
            <a:noFill/>
          </a:ln>
        </p:spPr>
      </p:pic>
      <p:pic>
        <p:nvPicPr>
          <p:cNvPr id="196" name="Google Shape;196;p20"/>
          <p:cNvPicPr preferRelativeResize="0"/>
          <p:nvPr/>
        </p:nvPicPr>
        <p:blipFill>
          <a:blip r:embed="rId5">
            <a:alphaModFix/>
          </a:blip>
          <a:stretch>
            <a:fillRect/>
          </a:stretch>
        </p:blipFill>
        <p:spPr>
          <a:xfrm>
            <a:off x="466725" y="4631150"/>
            <a:ext cx="76200" cy="114300"/>
          </a:xfrm>
          <a:prstGeom prst="rect">
            <a:avLst/>
          </a:prstGeom>
          <a:noFill/>
          <a:ln>
            <a:noFill/>
          </a:ln>
        </p:spPr>
      </p:pic>
      <p:pic>
        <p:nvPicPr>
          <p:cNvPr id="197" name="Google Shape;197;p20"/>
          <p:cNvPicPr preferRelativeResize="0"/>
          <p:nvPr/>
        </p:nvPicPr>
        <p:blipFill>
          <a:blip r:embed="rId6">
            <a:alphaModFix/>
          </a:blip>
          <a:stretch>
            <a:fillRect/>
          </a:stretch>
        </p:blipFill>
        <p:spPr>
          <a:xfrm>
            <a:off x="152400" y="4631150"/>
            <a:ext cx="161925" cy="114300"/>
          </a:xfrm>
          <a:prstGeom prst="rect">
            <a:avLst/>
          </a:prstGeom>
          <a:noFill/>
          <a:ln>
            <a:noFill/>
          </a:ln>
        </p:spPr>
      </p:pic>
      <p:graphicFrame>
        <p:nvGraphicFramePr>
          <p:cNvPr id="198" name="Google Shape;198;p20"/>
          <p:cNvGraphicFramePr/>
          <p:nvPr/>
        </p:nvGraphicFramePr>
        <p:xfrm>
          <a:off x="1307813" y="1628100"/>
          <a:ext cx="3000000" cy="3000000"/>
        </p:xfrm>
        <a:graphic>
          <a:graphicData uri="http://schemas.openxmlformats.org/drawingml/2006/table">
            <a:tbl>
              <a:tblPr>
                <a:noFill/>
                <a:tableStyleId>{D906A72A-FE74-4720-A430-B67013F192E0}</a:tableStyleId>
              </a:tblPr>
              <a:tblGrid>
                <a:gridCol w="3933125"/>
                <a:gridCol w="2595250"/>
              </a:tblGrid>
              <a:tr h="406225">
                <a:tc>
                  <a:txBody>
                    <a:bodyPr>
                      <a:noAutofit/>
                    </a:bodyPr>
                    <a:lstStyle/>
                    <a:p>
                      <a:pPr indent="0" lvl="0" marL="0" rtl="0" algn="l">
                        <a:spcBef>
                          <a:spcPts val="0"/>
                        </a:spcBef>
                        <a:spcAft>
                          <a:spcPts val="0"/>
                        </a:spcAft>
                        <a:buNone/>
                      </a:pPr>
                      <a:r>
                        <a:rPr b="1" lang="en" sz="1800">
                          <a:solidFill>
                            <a:srgbClr val="FFFFFF"/>
                          </a:solidFill>
                          <a:latin typeface="Lato"/>
                          <a:ea typeface="Lato"/>
                          <a:cs typeface="Lato"/>
                          <a:sym typeface="Lato"/>
                        </a:rPr>
                        <a:t>Measure Group or Multi-Group</a:t>
                      </a:r>
                      <a:endParaRPr b="1"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t/>
                      </a:r>
                      <a:endParaRPr b="1"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366275">
                <a:tc>
                  <a:txBody>
                    <a:bodyPr>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Outcome (mortality, readmission)</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30% (15%, 15%)</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366275">
                <a:tc>
                  <a:txBody>
                    <a:bodyPr>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Structure (timeliness, effectiveness)</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35% (17.5%, 17.5%)</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366275">
                <a:tc>
                  <a:txBody>
                    <a:bodyPr>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Imaging</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5%</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366275">
                <a:tc>
                  <a:txBody>
                    <a:bodyPr>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Safety</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5%</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366275">
                <a:tc>
                  <a:txBody>
                    <a:bodyPr>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Patient Experience</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25%</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Latent Variable Modeling</a:t>
            </a:r>
            <a:endParaRPr/>
          </a:p>
        </p:txBody>
      </p:sp>
      <p:sp>
        <p:nvSpPr>
          <p:cNvPr id="204" name="Google Shape;204;p21"/>
          <p:cNvSpPr txBox="1"/>
          <p:nvPr>
            <p:ph idx="1" type="body"/>
          </p:nvPr>
        </p:nvSpPr>
        <p:spPr>
          <a:xfrm>
            <a:off x="1297500" y="1719950"/>
            <a:ext cx="4116000" cy="239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u="sng"/>
              <a:t>Problem:</a:t>
            </a:r>
            <a:r>
              <a:rPr lang="en" sz="1500"/>
              <a:t> Available data appears as 47 different metrics in 7 categories with unclear relationships to overall hospital quality</a:t>
            </a:r>
            <a:endParaRPr sz="1500"/>
          </a:p>
          <a:p>
            <a:pPr indent="0" lvl="0" marL="0" rtl="0" algn="l">
              <a:spcBef>
                <a:spcPts val="1600"/>
              </a:spcBef>
              <a:spcAft>
                <a:spcPts val="1600"/>
              </a:spcAft>
              <a:buNone/>
            </a:pPr>
            <a:r>
              <a:rPr b="1" lang="en" sz="1500" u="sng"/>
              <a:t>Solution:</a:t>
            </a:r>
            <a:r>
              <a:rPr lang="en" sz="1500"/>
              <a:t> Use computational probability to infer how much each metric is affected by a “hidden” latent variable of hospital quality.</a:t>
            </a:r>
            <a:endParaRPr sz="1500"/>
          </a:p>
        </p:txBody>
      </p:sp>
      <p:sp>
        <p:nvSpPr>
          <p:cNvPr id="205" name="Google Shape;205;p21"/>
          <p:cNvSpPr/>
          <p:nvPr/>
        </p:nvSpPr>
        <p:spPr>
          <a:xfrm>
            <a:off x="5543875" y="3543325"/>
            <a:ext cx="3266700" cy="91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a:off x="5543875" y="2350825"/>
            <a:ext cx="3266700" cy="91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p:nvPr/>
        </p:nvSpPr>
        <p:spPr>
          <a:xfrm>
            <a:off x="5543875" y="1158325"/>
            <a:ext cx="3266700" cy="91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8" name="Google Shape;208;p21"/>
          <p:cNvPicPr preferRelativeResize="0"/>
          <p:nvPr/>
        </p:nvPicPr>
        <p:blipFill>
          <a:blip r:embed="rId3">
            <a:alphaModFix/>
          </a:blip>
          <a:stretch>
            <a:fillRect/>
          </a:stretch>
        </p:blipFill>
        <p:spPr>
          <a:xfrm>
            <a:off x="5810075" y="1520125"/>
            <a:ext cx="2847975" cy="190500"/>
          </a:xfrm>
          <a:prstGeom prst="rect">
            <a:avLst/>
          </a:prstGeom>
          <a:noFill/>
          <a:ln>
            <a:noFill/>
          </a:ln>
        </p:spPr>
      </p:pic>
      <p:pic>
        <p:nvPicPr>
          <p:cNvPr id="209" name="Google Shape;209;p21"/>
          <p:cNvPicPr preferRelativeResize="0"/>
          <p:nvPr/>
        </p:nvPicPr>
        <p:blipFill>
          <a:blip r:embed="rId4">
            <a:alphaModFix/>
          </a:blip>
          <a:stretch>
            <a:fillRect/>
          </a:stretch>
        </p:blipFill>
        <p:spPr>
          <a:xfrm>
            <a:off x="5777050" y="2693575"/>
            <a:ext cx="2800350" cy="228600"/>
          </a:xfrm>
          <a:prstGeom prst="rect">
            <a:avLst/>
          </a:prstGeom>
          <a:noFill/>
          <a:ln>
            <a:noFill/>
          </a:ln>
        </p:spPr>
      </p:pic>
      <p:pic>
        <p:nvPicPr>
          <p:cNvPr id="210" name="Google Shape;210;p21"/>
          <p:cNvPicPr preferRelativeResize="0"/>
          <p:nvPr/>
        </p:nvPicPr>
        <p:blipFill>
          <a:blip r:embed="rId5">
            <a:alphaModFix/>
          </a:blip>
          <a:stretch>
            <a:fillRect/>
          </a:stretch>
        </p:blipFill>
        <p:spPr>
          <a:xfrm>
            <a:off x="5620200" y="3890838"/>
            <a:ext cx="3076575" cy="219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